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77" r:id="rId8"/>
    <p:sldId id="261" r:id="rId9"/>
    <p:sldId id="263" r:id="rId10"/>
    <p:sldId id="264" r:id="rId11"/>
    <p:sldId id="265" r:id="rId12"/>
    <p:sldId id="266" r:id="rId13"/>
    <p:sldId id="278" r:id="rId14"/>
    <p:sldId id="267" r:id="rId15"/>
    <p:sldId id="268" r:id="rId16"/>
    <p:sldId id="269" r:id="rId17"/>
    <p:sldId id="275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B76F-FA77-4121-98EB-7BFDC1C8E758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673B-C1C8-41D4-8225-D410DA351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B76F-FA77-4121-98EB-7BFDC1C8E758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673B-C1C8-41D4-8225-D410DA351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B76F-FA77-4121-98EB-7BFDC1C8E758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673B-C1C8-41D4-8225-D410DA351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A2804-8947-4BCD-996A-4B32C034F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89868-F8BE-413F-9047-FF827B3DD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B76F-FA77-4121-98EB-7BFDC1C8E758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673B-C1C8-41D4-8225-D410DA351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B76F-FA77-4121-98EB-7BFDC1C8E758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673B-C1C8-41D4-8225-D410DA351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B76F-FA77-4121-98EB-7BFDC1C8E758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673B-C1C8-41D4-8225-D410DA351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B76F-FA77-4121-98EB-7BFDC1C8E758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673B-C1C8-41D4-8225-D410DA351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B76F-FA77-4121-98EB-7BFDC1C8E758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673B-C1C8-41D4-8225-D410DA351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B76F-FA77-4121-98EB-7BFDC1C8E758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673B-C1C8-41D4-8225-D410DA351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B76F-FA77-4121-98EB-7BFDC1C8E758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673B-C1C8-41D4-8225-D410DA351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B76F-FA77-4121-98EB-7BFDC1C8E758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673B-C1C8-41D4-8225-D410DA351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8B76F-FA77-4121-98EB-7BFDC1C8E758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7673B-C1C8-41D4-8225-D410DA351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2/Bid_rent1.svg" TargetMode="External"/><Relationship Id="rId2" Type="http://schemas.openxmlformats.org/officeDocument/2006/relationships/hyperlink" Target="http://www.google.com/imgres?imgurl=http://upload.wikimedia.org/wikipedia/commons/thumb/6/62/Bid_rent1.svg/300px-Bid_rent1.svg.png&amp;imgrefurl=http://en.wikipedia.org/wiki/Bid_rent_theory&amp;usg=__Ao-iGLJen9L5mXbhFFtgG7z17vk=&amp;h=225&amp;w=300&amp;sz=12&amp;hl=en&amp;start=91&amp;si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/>
              <a:t>Models in Human Geography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Core-Periphery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10200"/>
            <a:ext cx="91440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Core-periphery model:</a:t>
            </a:r>
            <a:r>
              <a:rPr lang="en-US" dirty="0"/>
              <a:t> describes the pattern of distribution of the MDCs and LDCs.  When the earth is viewed from the North Pole (</a:t>
            </a:r>
            <a:r>
              <a:rPr lang="en-US" dirty="0" err="1"/>
              <a:t>azimuthal</a:t>
            </a:r>
            <a:r>
              <a:rPr lang="en-US" dirty="0"/>
              <a:t>), the MDCs are clustered near the center of the map (core) while the LDCs are near the edges (periphery).</a:t>
            </a:r>
          </a:p>
          <a:p>
            <a:endParaRPr lang="en-US" dirty="0"/>
          </a:p>
        </p:txBody>
      </p:sp>
      <p:pic>
        <p:nvPicPr>
          <p:cNvPr id="22534" name="Picture 6" descr="http://people.hofstra.edu/geotrans/eng/ch2en/conc2en/img/centerperiphe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7" y="762001"/>
            <a:ext cx="9146507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Core-Periphery Model in US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www.rbudde.de/GEO10/Core-Periphery/C-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33500"/>
            <a:ext cx="678180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/>
              <a:t>Von </a:t>
            </a:r>
            <a:r>
              <a:rPr lang="en-US" dirty="0" err="1"/>
              <a:t>Thunen’s</a:t>
            </a:r>
            <a:r>
              <a:rPr lang="en-US" dirty="0"/>
              <a:t> Model of Rural Land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838200"/>
            <a:ext cx="4953000" cy="60198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When choosing an enterprise, a commercial farmer compares two costs; </a:t>
            </a:r>
            <a:r>
              <a:rPr lang="en-US" b="1" dirty="0"/>
              <a:t>cost of the land versus the cost of transporting production to market</a:t>
            </a:r>
            <a:r>
              <a:rPr lang="en-US" dirty="0"/>
              <a:t>. Identifies a crop that can be sold for more than the land cost, </a:t>
            </a:r>
            <a:r>
              <a:rPr lang="en-US" b="1" dirty="0"/>
              <a:t>distance</a:t>
            </a:r>
            <a:r>
              <a:rPr lang="en-US" dirty="0"/>
              <a:t> of land to market is critical because the </a:t>
            </a:r>
            <a:r>
              <a:rPr lang="en-US" b="1" dirty="0"/>
              <a:t>cost of transporting</a:t>
            </a:r>
            <a:r>
              <a:rPr lang="en-US" dirty="0"/>
              <a:t> varies by crop.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Assumptions of von </a:t>
            </a:r>
            <a:r>
              <a:rPr lang="en-US" dirty="0" err="1"/>
              <a:t>Thunen</a:t>
            </a:r>
            <a:r>
              <a:rPr lang="en-US" dirty="0"/>
              <a:t>:</a:t>
            </a:r>
          </a:p>
          <a:p>
            <a:r>
              <a:rPr lang="en-US" dirty="0"/>
              <a:t>1.  </a:t>
            </a:r>
            <a:r>
              <a:rPr lang="en-US" b="1" u="sng" dirty="0"/>
              <a:t> Market-oriented </a:t>
            </a:r>
            <a:r>
              <a:rPr lang="en-US" dirty="0"/>
              <a:t>gardens and milk producers in first ring, because of expense of transportation and </a:t>
            </a:r>
            <a:r>
              <a:rPr lang="en-US" b="1" u="sng" dirty="0" err="1"/>
              <a:t>perishability</a:t>
            </a:r>
            <a:r>
              <a:rPr lang="en-US" dirty="0"/>
              <a:t>.</a:t>
            </a:r>
          </a:p>
          <a:p>
            <a:r>
              <a:rPr lang="en-US" dirty="0"/>
              <a:t>2.    In the next rings wood lots used for construction and fuel; it is a heavy industry with high </a:t>
            </a:r>
            <a:r>
              <a:rPr lang="en-US" b="1" u="sng" dirty="0"/>
              <a:t>transportation costs</a:t>
            </a:r>
            <a:r>
              <a:rPr lang="en-US" dirty="0"/>
              <a:t>.</a:t>
            </a:r>
          </a:p>
          <a:p>
            <a:r>
              <a:rPr lang="en-US" dirty="0"/>
              <a:t>3.   Next rings are used for </a:t>
            </a:r>
            <a:r>
              <a:rPr lang="en-US" b="1" dirty="0"/>
              <a:t>extensive</a:t>
            </a:r>
            <a:r>
              <a:rPr lang="en-US" dirty="0"/>
              <a:t> crops, i.e. wheat, corn, soybeans, cotton</a:t>
            </a:r>
          </a:p>
          <a:p>
            <a:r>
              <a:rPr lang="en-US" dirty="0"/>
              <a:t>4.   The outermost ring devoted to </a:t>
            </a:r>
            <a:r>
              <a:rPr lang="en-US" b="1" dirty="0"/>
              <a:t>extensive</a:t>
            </a:r>
            <a:r>
              <a:rPr lang="en-US" dirty="0"/>
              <a:t> animal grazing on the open range; cattle ranching is MOST extensive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2" descr="isolated st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034759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Bid Rent Theory</a:t>
            </a:r>
            <a:br>
              <a:rPr lang="en-US" dirty="0"/>
            </a:br>
            <a:r>
              <a:rPr lang="en-US" sz="1200" dirty="0">
                <a:hlinkClick r:id="rId2"/>
              </a:rPr>
              <a:t>Wikipedia: Definition and Explanation</a:t>
            </a:r>
            <a:endParaRPr lang="en-US" dirty="0"/>
          </a:p>
        </p:txBody>
      </p:sp>
      <p:pic>
        <p:nvPicPr>
          <p:cNvPr id="1026" name="Picture 2" descr="File:Bid rent1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421955"/>
            <a:ext cx="7239000" cy="5436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Weber’s Least-Cost Theory</a:t>
            </a:r>
            <a:br>
              <a:rPr lang="en-US" dirty="0"/>
            </a:br>
            <a:r>
              <a:rPr lang="en-US" dirty="0"/>
              <a:t>“Weber’s </a:t>
            </a:r>
            <a:r>
              <a:rPr lang="en-US" dirty="0" err="1"/>
              <a:t>Locational</a:t>
            </a:r>
            <a:r>
              <a:rPr lang="en-US" dirty="0"/>
              <a:t> Triangle”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43000"/>
            <a:ext cx="52578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optimal location of a manufacturing firm in relation to the cost of transportation, labor, and advantages through agglomeration.</a:t>
            </a:r>
          </a:p>
          <a:p>
            <a:r>
              <a:rPr lang="en-US" b="1" dirty="0"/>
              <a:t>-Weight-loss industry: (bulk reducing) </a:t>
            </a:r>
            <a:r>
              <a:rPr lang="en-US" dirty="0"/>
              <a:t>if the finished product costs less to transport, the firm will be located closer to the raw materials to reduce cost. (i.e. lumber for paper or furniture,  copper smelting, oil refining)</a:t>
            </a:r>
          </a:p>
          <a:p>
            <a:r>
              <a:rPr lang="en-US" b="1" dirty="0"/>
              <a:t>-Weight-gain industry (bulk gaining) </a:t>
            </a:r>
            <a:r>
              <a:rPr lang="en-US" dirty="0"/>
              <a:t>if the finished product costs more to transport, the firm will be located closer to the market to reduce cost. (i.e. soft drink bottling, bread bakeries, auto assembly)</a:t>
            </a:r>
          </a:p>
          <a:p>
            <a:endParaRPr lang="en-US" dirty="0"/>
          </a:p>
        </p:txBody>
      </p:sp>
      <p:pic>
        <p:nvPicPr>
          <p:cNvPr id="1026" name="Picture 2" descr="http://content.answcdn.com/main/content/img/oxford/Oxford_Geography/0198606737.locational-triangle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3781425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334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P= production site</a:t>
            </a:r>
          </a:p>
          <a:p>
            <a:r>
              <a:rPr lang="en-US" dirty="0"/>
              <a:t>S1 = raw material source #1</a:t>
            </a:r>
          </a:p>
          <a:p>
            <a:r>
              <a:rPr lang="en-US" dirty="0"/>
              <a:t>S2 = raw material source #2</a:t>
            </a:r>
          </a:p>
          <a:p>
            <a:r>
              <a:rPr lang="en-US" dirty="0"/>
              <a:t>M = Market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Profit Maximization Model – August </a:t>
            </a:r>
            <a:r>
              <a:rPr lang="en-US" dirty="0" err="1"/>
              <a:t>Losch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219200"/>
            <a:ext cx="5181600" cy="4906963"/>
          </a:xfrm>
        </p:spPr>
        <p:txBody>
          <a:bodyPr/>
          <a:lstStyle/>
          <a:p>
            <a:r>
              <a:rPr lang="en-US" dirty="0"/>
              <a:t>The correct location of a firm lies where the net profit is greatest.</a:t>
            </a:r>
          </a:p>
          <a:p>
            <a:r>
              <a:rPr lang="en-US" dirty="0"/>
              <a:t>The production location will be where the difference between production costs and sales income is the greatest.</a:t>
            </a:r>
          </a:p>
        </p:txBody>
      </p:sp>
      <p:pic>
        <p:nvPicPr>
          <p:cNvPr id="26626" name="Picture 2" descr="http://teacherweb.ftl.pinecrest.edu/snyderd/MWH/AP/definitions/APdefinitions7&amp;8_files/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385174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Locational</a:t>
            </a:r>
            <a:r>
              <a:rPr lang="en-US" dirty="0"/>
              <a:t> Interdependence Theory</a:t>
            </a:r>
            <a:br>
              <a:rPr lang="en-US" dirty="0"/>
            </a:br>
            <a:r>
              <a:rPr lang="en-US" dirty="0"/>
              <a:t>Harold </a:t>
            </a:r>
            <a:r>
              <a:rPr lang="en-US" dirty="0" err="1"/>
              <a:t>Hotelling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295400"/>
            <a:ext cx="4648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Hotelling's</a:t>
            </a:r>
            <a:r>
              <a:rPr lang="en-US" b="1" dirty="0"/>
              <a:t> beach model: </a:t>
            </a:r>
            <a:r>
              <a:rPr lang="en-US" dirty="0"/>
              <a:t>the location of industries depends on the location of other industries (competitors); two similar vendors would locate next to each other in the middle of a market area to maximize profit (or beach/street as his model suggests).</a:t>
            </a:r>
            <a:br>
              <a:rPr lang="en-US" b="1" dirty="0"/>
            </a:br>
            <a:endParaRPr lang="en-US" dirty="0"/>
          </a:p>
        </p:txBody>
      </p:sp>
      <p:pic>
        <p:nvPicPr>
          <p:cNvPr id="27654" name="Picture 6" descr="http://content.answers.com/main/content/img/oxford/Oxford_Geography/0198606737.hotelling-model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3705225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Central Place Theory – Walter </a:t>
            </a:r>
            <a:r>
              <a:rPr lang="en-US" dirty="0" err="1"/>
              <a:t>Christaller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295400"/>
            <a:ext cx="4800600" cy="5181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Seeks to explain the number, size and location of human settlements in an urban system; settlements simply function as 'central places' providing services to surrounding areas (hinterlands); organized by hexagons to eliminate </a:t>
            </a:r>
            <a:r>
              <a:rPr lang="en-US" dirty="0" err="1"/>
              <a:t>unserved</a:t>
            </a:r>
            <a:r>
              <a:rPr lang="en-US" dirty="0"/>
              <a:t> or overlapping market areas.</a:t>
            </a:r>
          </a:p>
        </p:txBody>
      </p:sp>
      <p:pic>
        <p:nvPicPr>
          <p:cNvPr id="28674" name="Picture 2" descr="http://watd.wuthering-heights.co.uk/miscimages/centralplac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4191000" cy="292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733800" cy="1219200"/>
          </a:xfrm>
        </p:spPr>
        <p:txBody>
          <a:bodyPr/>
          <a:lstStyle/>
          <a:p>
            <a:pPr eaLnBrk="1" hangingPunct="1"/>
            <a:r>
              <a:rPr lang="en-US" sz="3400"/>
              <a:t>Latin American City Model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3200400"/>
            <a:ext cx="3581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0" indent="-1143000"/>
            <a:r>
              <a:rPr lang="en-US" sz="1600">
                <a:latin typeface="Arial" charset="0"/>
              </a:rPr>
              <a:t>Fig. 13-15: In many Latin American cities, the wealthy live in the inner city and in a sector extending along a commercial spine.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02125" y="304800"/>
            <a:ext cx="4460875" cy="6096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satoday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88296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-152400"/>
            <a:ext cx="7086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CB2807"/>
                </a:solidFill>
              </a:rPr>
              <a:t>US Megalopolitan Areas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Decay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371600"/>
            <a:ext cx="4800600" cy="54864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Law of Spatial Interaction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Distance and interaction are inversely proportional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The shorter the distance the more likely interaction will occur; the greater the distance the less likely interaction occurs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The “friction of distance” increases with distance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Relative distance – measured in time and cost of travel; transferability</a:t>
            </a:r>
          </a:p>
        </p:txBody>
      </p:sp>
      <p:pic>
        <p:nvPicPr>
          <p:cNvPr id="1026" name="Picture 2" descr="http://acingap.info/models/distanceDec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4338031" cy="4167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BosWash Megalopolis</a:t>
            </a:r>
          </a:p>
        </p:txBody>
      </p:sp>
      <p:sp>
        <p:nvSpPr>
          <p:cNvPr id="21507" name="Rectangle 3" descr="CHG_Figure_13_02_02-L"/>
          <p:cNvSpPr>
            <a:spLocks noGrp="1" noChangeAspect="1" noChangeArrowheads="1"/>
          </p:cNvSpPr>
          <p:nvPr isPhoto="1">
            <p:ph idx="1"/>
          </p:nvPr>
        </p:nvSpPr>
        <p:spPr>
          <a:xfrm>
            <a:off x="228600" y="1752600"/>
            <a:ext cx="7281863" cy="5105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953000" y="4267200"/>
            <a:ext cx="419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8700" indent="-1028700"/>
            <a:r>
              <a:rPr lang="en-US" sz="1600">
                <a:latin typeface="Arial" charset="0"/>
              </a:rPr>
              <a:t>	The Boston-Washington corridor extends over 700 km and contains about one-quarter of U.S. population.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"/>
            <a:ext cx="8001000" cy="914400"/>
          </a:xfrm>
        </p:spPr>
        <p:txBody>
          <a:bodyPr/>
          <a:lstStyle/>
          <a:p>
            <a:pPr eaLnBrk="1" hangingPunct="1"/>
            <a:r>
              <a:rPr lang="en-US" dirty="0"/>
              <a:t>Models of Urban Land Use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95400"/>
            <a:ext cx="4495800" cy="4525963"/>
          </a:xfrm>
        </p:spPr>
      </p:pic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914400"/>
            <a:ext cx="4724400" cy="5943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600" b="1" dirty="0"/>
              <a:t>a. Concentric Zone Model (1920s; Ernest Burgess):</a:t>
            </a:r>
            <a:endParaRPr lang="en-US" sz="2600" dirty="0"/>
          </a:p>
          <a:p>
            <a:pPr>
              <a:buNone/>
            </a:pPr>
            <a:r>
              <a:rPr lang="en-US" sz="2300" dirty="0"/>
              <a:t>	based on his studies of Chicago: 1) CBD, 2) Zone of transition (residential deterioration &amp; light industry), 3) Blue-collar workers, </a:t>
            </a:r>
            <a:br>
              <a:rPr lang="en-US" sz="2300" dirty="0"/>
            </a:br>
            <a:r>
              <a:rPr lang="en-US" sz="2300" dirty="0"/>
              <a:t>4) Middle-class, 5) outer suburban ring; the model is dynamic (as the city grows, the inner rings encroach on the outer ones).</a:t>
            </a:r>
          </a:p>
          <a:p>
            <a:pPr>
              <a:buNone/>
            </a:pPr>
            <a:r>
              <a:rPr lang="en-US" sz="2600" b="1" dirty="0"/>
              <a:t>b. Sector Model (1939; Homer Hoyt) </a:t>
            </a:r>
          </a:p>
          <a:p>
            <a:pPr>
              <a:buNone/>
            </a:pPr>
            <a:r>
              <a:rPr lang="en-US" sz="2300" b="1" dirty="0"/>
              <a:t>	</a:t>
            </a:r>
            <a:r>
              <a:rPr lang="en-US" sz="2300" dirty="0"/>
              <a:t>urban growth creates a pie-shaped urban structure due, in part, to the advancement of transportation like the electric trolley (e.g. low-income areas could extend from the CBD to the outer edge (3)); the same is true w/ high-rent, transportation, and industry.</a:t>
            </a:r>
          </a:p>
          <a:p>
            <a:pPr>
              <a:buNone/>
            </a:pPr>
            <a:r>
              <a:rPr lang="en-US" sz="2600" b="1" dirty="0"/>
              <a:t>c. Multiple-Nuclei Model (1945; </a:t>
            </a:r>
            <a:r>
              <a:rPr lang="en-US" sz="2600" b="1" dirty="0" err="1"/>
              <a:t>Chauncy</a:t>
            </a:r>
            <a:r>
              <a:rPr lang="en-US" sz="2600" b="1" dirty="0"/>
              <a:t> Harris &amp; Edward </a:t>
            </a:r>
            <a:r>
              <a:rPr lang="en-US" sz="2600" b="1" dirty="0" err="1"/>
              <a:t>Ullman</a:t>
            </a:r>
            <a:r>
              <a:rPr lang="en-US" sz="2600" b="1" dirty="0"/>
              <a:t>) </a:t>
            </a:r>
          </a:p>
          <a:p>
            <a:pPr>
              <a:buNone/>
            </a:pPr>
            <a:r>
              <a:rPr lang="en-US" sz="2300" b="1" dirty="0"/>
              <a:t>	</a:t>
            </a:r>
            <a:r>
              <a:rPr lang="en-US" sz="2300" dirty="0"/>
              <a:t>claimed the CBD was losing its dominant position as the nucleus of the urban area; separate nuclei become specialized and differentiated, not located in relation to any distance attribute (urban regions have their subsidiary, yet competing, “nuclei”).</a:t>
            </a:r>
          </a:p>
          <a:p>
            <a:pPr eaLnBrk="1" hangingPunct="1">
              <a:buNone/>
            </a:pPr>
            <a:r>
              <a:rPr lang="en-US" sz="2600" b="1" dirty="0"/>
              <a:t>d. Peripheral Model – see next page</a:t>
            </a:r>
          </a:p>
          <a:p>
            <a:pPr eaLnBrk="1" hangingPunct="1"/>
            <a:endParaRPr lang="en-US" sz="2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Peripheral Model of Urban Areas</a:t>
            </a:r>
            <a:br>
              <a:rPr lang="en-US" dirty="0"/>
            </a:br>
            <a:r>
              <a:rPr lang="en-US" dirty="0"/>
              <a:t>“Edge Cities”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-152400" y="58674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0" indent="-1143000"/>
            <a:r>
              <a:rPr lang="en-US" sz="1600" dirty="0">
                <a:latin typeface="Arial" charset="0"/>
              </a:rPr>
              <a:t>	The central city is surrounded by a ring road “beltway”, around which are suburban areas and edge cities, shopping malls, office parks, industrial areas, and service complexes.</a:t>
            </a:r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905000"/>
            <a:ext cx="7772400" cy="3429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Gravity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295400"/>
            <a:ext cx="3733800" cy="5562600"/>
          </a:xfrm>
        </p:spPr>
        <p:txBody>
          <a:bodyPr>
            <a:normAutofit fontScale="85000" lnSpcReduction="10000"/>
          </a:bodyPr>
          <a:lstStyle/>
          <a:p>
            <a:pPr marL="365760" indent="-365760">
              <a:lnSpc>
                <a:spcPct val="80000"/>
              </a:lnSpc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dirty="0"/>
              <a:t>predictor of migration flows based on size (population) and distance between two places (2 factors, not JUST distance)</a:t>
            </a:r>
            <a:r>
              <a:rPr lang="ar-SA" dirty="0">
                <a:cs typeface="Arial" charset="0"/>
              </a:rPr>
              <a:t>‏</a:t>
            </a:r>
            <a:endParaRPr lang="en-GB" dirty="0"/>
          </a:p>
          <a:p>
            <a:pPr marL="365760" indent="-365760">
              <a:lnSpc>
                <a:spcPct val="80000"/>
              </a:lnSpc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dirty="0"/>
              <a:t>resembles Newton’s law of gravity based on size (mass) of 2 objects</a:t>
            </a:r>
          </a:p>
          <a:p>
            <a:pPr marL="365760" indent="-365760">
              <a:lnSpc>
                <a:spcPct val="80000"/>
              </a:lnSpc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dirty="0"/>
              <a:t>Gravity Model accounts for: population migration, commodity flows, work commutes, shopping patterns, telephone call volumes</a:t>
            </a:r>
          </a:p>
          <a:p>
            <a:endParaRPr lang="en-US" dirty="0"/>
          </a:p>
        </p:txBody>
      </p:sp>
      <p:pic>
        <p:nvPicPr>
          <p:cNvPr id="6146" name="Picture 2" descr="http://www.lewishistoricalsociety.com/wiki/article_image.php?id=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51435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dirty="0"/>
              <a:t>Demographic Transition Model</a:t>
            </a:r>
            <a:endParaRPr lang="en-US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153400" cy="129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Generalized illustration of population change over time; prediction of growth pattern that ALL countries will follow.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Based on European experience of population growth and then return to equilibrium as result of industrialization and urbanization</a:t>
            </a:r>
          </a:p>
        </p:txBody>
      </p:sp>
      <p:pic>
        <p:nvPicPr>
          <p:cNvPr id="3076" name="Picture 4" descr="02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286000"/>
            <a:ext cx="7696200" cy="3512440"/>
          </a:xfrm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3400" y="5778500"/>
            <a:ext cx="19812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1. High, fluctuating birth; high, fluctuating death = low growth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2667000" y="5715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743200" y="5791200"/>
            <a:ext cx="19050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2. High birth; falling death =  high growth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953000" y="5778500"/>
            <a:ext cx="19050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3. Falling birth; continued falling death = decreasing growth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086600" y="5780782"/>
            <a:ext cx="20574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4. Low birth; low death = low growth (zero population growth (ZPG)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8" grpId="0" animBg="1"/>
      <p:bldP spid="3080" grpId="0" animBg="1"/>
      <p:bldP spid="3081" grpId="0" animBg="1"/>
      <p:bldP spid="30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dirty="0"/>
              <a:t>Thomas Malthus – J-Curve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7600"/>
            <a:ext cx="9144000" cy="3200400"/>
          </a:xfrm>
        </p:spPr>
        <p:txBody>
          <a:bodyPr>
            <a:normAutofit fontScale="62500" lnSpcReduction="20000"/>
          </a:bodyPr>
          <a:lstStyle/>
          <a:p>
            <a:pPr marL="365760" indent="-365760">
              <a:lnSpc>
                <a:spcPct val="90000"/>
              </a:lnSpc>
            </a:pPr>
            <a:r>
              <a:rPr lang="en-US" dirty="0"/>
              <a:t>World population increase would outrun the development of food supplies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population increases geometrically (exponentially)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food supply increases arithmetically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formed conclusion after England became 1st country to enter Stage 2 of DTM following the Industrial Revolution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predicted the world was heading for a crash</a:t>
            </a:r>
          </a:p>
          <a:p>
            <a:r>
              <a:rPr lang="en-US" dirty="0"/>
              <a:t>Neo-Malthusians fear population growth since WWII is worse than what  Malthus predicted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dirty="0"/>
              <a:t>Motivated institution of radical anti-</a:t>
            </a:r>
            <a:r>
              <a:rPr lang="en-US" dirty="0" err="1"/>
              <a:t>natalist</a:t>
            </a:r>
            <a:r>
              <a:rPr lang="en-US" dirty="0"/>
              <a:t> policies</a:t>
            </a:r>
          </a:p>
          <a:p>
            <a:pPr marL="1390650" lvl="2" indent="-533400">
              <a:lnSpc>
                <a:spcPct val="90000"/>
              </a:lnSpc>
              <a:defRPr/>
            </a:pPr>
            <a:r>
              <a:rPr lang="en-US" dirty="0"/>
              <a:t>1971 – India’s Emergency Act</a:t>
            </a:r>
          </a:p>
          <a:p>
            <a:pPr marL="1390650" lvl="2" indent="-533400">
              <a:lnSpc>
                <a:spcPct val="90000"/>
              </a:lnSpc>
              <a:defRPr/>
            </a:pPr>
            <a:r>
              <a:rPr lang="en-US" dirty="0"/>
              <a:t>China’s “One Family, One Child” policy</a:t>
            </a:r>
          </a:p>
          <a:p>
            <a:pPr marL="1390650" lvl="2" indent="-533400">
              <a:lnSpc>
                <a:spcPct val="90000"/>
              </a:lnSpc>
              <a:defRPr/>
            </a:pPr>
            <a:r>
              <a:rPr lang="en-US" dirty="0"/>
              <a:t>Indonesia’s radical Family Planning program</a:t>
            </a:r>
          </a:p>
          <a:p>
            <a:pPr marL="1390650" lvl="2" indent="-533400">
              <a:lnSpc>
                <a:spcPct val="90000"/>
              </a:lnSpc>
              <a:defRPr/>
            </a:pPr>
            <a:r>
              <a:rPr lang="en-US" dirty="0"/>
              <a:t>Widespread abortion and infanticide </a:t>
            </a:r>
          </a:p>
          <a:p>
            <a:endParaRPr lang="en-US" dirty="0"/>
          </a:p>
        </p:txBody>
      </p:sp>
      <p:pic>
        <p:nvPicPr>
          <p:cNvPr id="9218" name="Picture 2" descr="http://3.bp.blogspot.com/-X6oK8CoQY7c/T2_5TsFX6-I/AAAAAAAAAEU/F-vdzPhRlpo/s1600/exponential+curv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5943600" cy="292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Esther </a:t>
            </a:r>
            <a:r>
              <a:rPr lang="en-US" dirty="0" err="1"/>
              <a:t>Boserup</a:t>
            </a:r>
            <a:r>
              <a:rPr lang="en-US" dirty="0"/>
              <a:t> – S-Curve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95800"/>
            <a:ext cx="9144000" cy="23622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dirty="0" err="1"/>
              <a:t>Boserup</a:t>
            </a:r>
            <a:r>
              <a:rPr lang="en-US" sz="2800" dirty="0"/>
              <a:t> Thesis (Esther </a:t>
            </a:r>
            <a:r>
              <a:rPr lang="en-US" sz="2800" dirty="0" err="1"/>
              <a:t>Boserup</a:t>
            </a:r>
            <a:r>
              <a:rPr lang="en-US" sz="2800" dirty="0"/>
              <a:t>) –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population increases necessitate technological advancements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technology will always raise carrying capacity when overpopulation occurs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revision of Malthusian Theory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conversion from extensive to intensive </a:t>
            </a:r>
          </a:p>
        </p:txBody>
      </p:sp>
      <p:pic>
        <p:nvPicPr>
          <p:cNvPr id="4" name="Picture 10" descr="04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141" y="1295400"/>
            <a:ext cx="626452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Population Pyramids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4" descr="http://www.uni.edu/gai/India/India_Lesson_Plans/India_Population_Pyramids_files/image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33500"/>
            <a:ext cx="7934325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u="sng" dirty="0"/>
              <a:t>Mackinder’s Heartland Theory </a:t>
            </a:r>
            <a:r>
              <a:rPr lang="en-US" sz="1800" dirty="0"/>
              <a:t>- early 20</a:t>
            </a:r>
            <a:r>
              <a:rPr lang="en-US" sz="1800" baseline="30000" dirty="0"/>
              <a:t>th</a:t>
            </a:r>
            <a:r>
              <a:rPr lang="en-US" sz="1800" dirty="0"/>
              <a:t> c. theory that claimed whichever state controlled the resource-rich “heartland” of Eastern Europe could eventually dominate the world.  It would suggest that not the United Kingdom (an ocean-based empire), but Russia (which was becoming communist) would be in a position to achieve this dominance.  "Who rules East Europe commands the Heartland; who rules the Heartland commands the World-Island (Europe, Asia &amp; Africa); who rules the World-Island controls the world."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10200"/>
            <a:ext cx="9144000" cy="144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 err="1"/>
              <a:t>Spykman’s</a:t>
            </a:r>
            <a:r>
              <a:rPr lang="en-US" b="1" u="sng" dirty="0"/>
              <a:t> </a:t>
            </a:r>
            <a:r>
              <a:rPr lang="en-US" b="1" u="sng" dirty="0" err="1"/>
              <a:t>Rimland</a:t>
            </a:r>
            <a:r>
              <a:rPr lang="en-US" b="1" u="sng" dirty="0"/>
              <a:t> Theory </a:t>
            </a:r>
            <a:r>
              <a:rPr lang="en-US" dirty="0"/>
              <a:t>- mid 20</a:t>
            </a:r>
            <a:r>
              <a:rPr lang="en-US" baseline="30000" dirty="0"/>
              <a:t>th</a:t>
            </a:r>
            <a:r>
              <a:rPr lang="en-US" dirty="0"/>
              <a:t> c. theory that the domination of the coastal fringes of Eurasia (the “</a:t>
            </a:r>
            <a:r>
              <a:rPr lang="en-US" dirty="0" err="1"/>
              <a:t>rimland</a:t>
            </a:r>
            <a:r>
              <a:rPr lang="en-US" dirty="0"/>
              <a:t>”) would provide the base for world conquest (not the “heartland”).</a:t>
            </a:r>
          </a:p>
        </p:txBody>
      </p:sp>
      <p:pic>
        <p:nvPicPr>
          <p:cNvPr id="19460" name="Picture 4" descr="http://www.oldenburger.us/gary/docs/TheColdWar_files/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5010150" cy="3557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Rostow’s</a:t>
            </a:r>
            <a:r>
              <a:rPr lang="en-US" dirty="0"/>
              <a:t> Model of Economic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lewishistoricalsociety.com/wiki/article_image.php?id=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05306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827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Models in Human Geography</vt:lpstr>
      <vt:lpstr>Distance Decay Model</vt:lpstr>
      <vt:lpstr>The Gravity Model</vt:lpstr>
      <vt:lpstr>Demographic Transition Model</vt:lpstr>
      <vt:lpstr>Thomas Malthus – J-Curve</vt:lpstr>
      <vt:lpstr>Esther Boserup – S-Curve</vt:lpstr>
      <vt:lpstr>Population Pyramids</vt:lpstr>
      <vt:lpstr>Mackinder’s Heartland Theory - early 20th c. theory that claimed whichever state controlled the resource-rich “heartland” of Eastern Europe could eventually dominate the world.  It would suggest that not the United Kingdom (an ocean-based empire), but Russia (which was becoming communist) would be in a position to achieve this dominance.  "Who rules East Europe commands the Heartland; who rules the Heartland commands the World-Island (Europe, Asia &amp; Africa); who rules the World-Island controls the world." </vt:lpstr>
      <vt:lpstr>Rostow’s Model of Economic Development</vt:lpstr>
      <vt:lpstr>Core-Periphery Model</vt:lpstr>
      <vt:lpstr>Core-Periphery Model in US History</vt:lpstr>
      <vt:lpstr>Von Thunen’s Model of Rural Land Use</vt:lpstr>
      <vt:lpstr>Economic Bid Rent Theory Wikipedia: Definition and Explanation</vt:lpstr>
      <vt:lpstr>Weber’s Least-Cost Theory “Weber’s Locational Triangle”</vt:lpstr>
      <vt:lpstr>Profit Maximization Model – August Losch</vt:lpstr>
      <vt:lpstr>Locational Interdependence Theory Harold Hotelling</vt:lpstr>
      <vt:lpstr>Central Place Theory – Walter Christaller</vt:lpstr>
      <vt:lpstr>Latin American City Model</vt:lpstr>
      <vt:lpstr>US Megalopolitan Areas</vt:lpstr>
      <vt:lpstr>The BosWash Megalopolis</vt:lpstr>
      <vt:lpstr>Models of Urban Land Use</vt:lpstr>
      <vt:lpstr>Peripheral Model of Urban Areas “Edge Cities”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in Human Geography</dc:title>
  <dc:creator>s.lloyd</dc:creator>
  <cp:lastModifiedBy>Thomas B. Sharpe</cp:lastModifiedBy>
  <cp:revision>46</cp:revision>
  <cp:lastPrinted>2017-09-20T18:31:29Z</cp:lastPrinted>
  <dcterms:created xsi:type="dcterms:W3CDTF">2012-05-15T16:57:09Z</dcterms:created>
  <dcterms:modified xsi:type="dcterms:W3CDTF">2017-09-20T19:45:23Z</dcterms:modified>
</cp:coreProperties>
</file>