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notesSlides/notesSlide6.xml" ContentType="application/vnd.openxmlformats-officedocument.presentationml.notesSlide+xml"/>
  <Override PartName="/ppt/tags/tag7.xml" ContentType="application/vnd.openxmlformats-officedocument.presentationml.tags+xml"/>
  <Override PartName="/ppt/notesSlides/notesSlide7.xml" ContentType="application/vnd.openxmlformats-officedocument.presentationml.notesSlide+xml"/>
  <Override PartName="/ppt/tags/tag8.xml" ContentType="application/vnd.openxmlformats-officedocument.presentationml.tags+xml"/>
  <Override PartName="/ppt/notesSlides/notesSlide8.xml" ContentType="application/vnd.openxmlformats-officedocument.presentationml.notesSlide+xml"/>
  <Override PartName="/ppt/tags/tag9.xml" ContentType="application/vnd.openxmlformats-officedocument.presentationml.tags+xml"/>
  <Override PartName="/ppt/notesSlides/notesSlide9.xml" ContentType="application/vnd.openxmlformats-officedocument.presentationml.notesSlide+xml"/>
  <Override PartName="/ppt/tags/tag10.xml" ContentType="application/vnd.openxmlformats-officedocument.presentationml.tags+xml"/>
  <Override PartName="/ppt/notesSlides/notesSlide10.xml" ContentType="application/vnd.openxmlformats-officedocument.presentationml.notesSlide+xml"/>
  <Override PartName="/ppt/tags/tag11.xml" ContentType="application/vnd.openxmlformats-officedocument.presentationml.tags+xml"/>
  <Override PartName="/ppt/notesSlides/notesSlide11.xml" ContentType="application/vnd.openxmlformats-officedocument.presentationml.notesSlide+xml"/>
  <Override PartName="/ppt/tags/tag12.xml" ContentType="application/vnd.openxmlformats-officedocument.presentationml.tags+xml"/>
  <Override PartName="/ppt/notesSlides/notesSlide12.xml" ContentType="application/vnd.openxmlformats-officedocument.presentationml.notesSlide+xml"/>
  <Override PartName="/ppt/tags/tag13.xml" ContentType="application/vnd.openxmlformats-officedocument.presentationml.tags+xml"/>
  <Override PartName="/ppt/notesSlides/notesSlide13.xml" ContentType="application/vnd.openxmlformats-officedocument.presentationml.notesSlide+xml"/>
  <Override PartName="/ppt/tags/tag14.xml" ContentType="application/vnd.openxmlformats-officedocument.presentationml.tags+xml"/>
  <Override PartName="/ppt/notesSlides/notesSlide14.xml" ContentType="application/vnd.openxmlformats-officedocument.presentationml.notesSlide+xml"/>
  <Override PartName="/ppt/tags/tag15.xml" ContentType="application/vnd.openxmlformats-officedocument.presentationml.tags+xml"/>
  <Override PartName="/ppt/notesSlides/notesSlide15.xml" ContentType="application/vnd.openxmlformats-officedocument.presentationml.notesSlide+xml"/>
  <Override PartName="/ppt/tags/tag16.xml" ContentType="application/vnd.openxmlformats-officedocument.presentationml.tags+xml"/>
  <Override PartName="/ppt/notesSlides/notesSlide16.xml" ContentType="application/vnd.openxmlformats-officedocument.presentationml.notesSlide+xml"/>
  <Override PartName="/ppt/tags/tag17.xml" ContentType="application/vnd.openxmlformats-officedocument.presentationml.tags+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59" r:id="rId3"/>
    <p:sldId id="260" r:id="rId4"/>
    <p:sldId id="263" r:id="rId5"/>
    <p:sldId id="261" r:id="rId6"/>
    <p:sldId id="262" r:id="rId7"/>
    <p:sldId id="264" r:id="rId8"/>
    <p:sldId id="265" r:id="rId9"/>
    <p:sldId id="266" r:id="rId10"/>
    <p:sldId id="267" r:id="rId11"/>
    <p:sldId id="268" r:id="rId12"/>
    <p:sldId id="269" r:id="rId13"/>
    <p:sldId id="270" r:id="rId14"/>
    <p:sldId id="271" r:id="rId15"/>
    <p:sldId id="272" r:id="rId16"/>
    <p:sldId id="273" r:id="rId17"/>
    <p:sldId id="27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46" autoAdjust="0"/>
    <p:restoredTop sz="94660"/>
  </p:normalViewPr>
  <p:slideViewPr>
    <p:cSldViewPr snapToGrid="0">
      <p:cViewPr varScale="1">
        <p:scale>
          <a:sx n="51" d="100"/>
          <a:sy n="51" d="100"/>
        </p:scale>
        <p:origin x="102" y="6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43DC83-09DB-410D-87B1-E0D9927B4DEB}" type="datetimeFigureOut">
              <a:rPr lang="en-US" smtClean="0"/>
              <a:t>3/21/2017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3FEDED-E06C-4EC4-A63D-CF10ACDB92C1}" type="slidenum">
              <a:rPr lang="en-US" smtClean="0"/>
              <a:t>‹#›</a:t>
            </a:fld>
            <a:endParaRPr lang="en-US"/>
          </a:p>
        </p:txBody>
      </p:sp>
    </p:spTree>
    <p:extLst>
      <p:ext uri="{BB962C8B-B14F-4D97-AF65-F5344CB8AC3E}">
        <p14:creationId xmlns:p14="http://schemas.microsoft.com/office/powerpoint/2010/main" val="24305022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F99D3D2-3596-4516-8E53-734A1CE8EF83}" type="slidenum">
              <a:rPr lang="en-US" altLang="en-US"/>
              <a:pPr eaLnBrk="1" hangingPunct="1"/>
              <a:t>1</a:t>
            </a:fld>
            <a:endParaRPr lang="en-US" alt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2653816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7F080B4-DF03-4849-A760-1368253B9875}" type="slidenum">
              <a:rPr lang="en-US" altLang="en-US"/>
              <a:pPr eaLnBrk="1" hangingPunct="1"/>
              <a:t>10</a:t>
            </a:fld>
            <a:endParaRPr lang="en-US" alt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9582841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BF3C179-4902-4BB6-BA5E-DD4ED8643BDE}" type="slidenum">
              <a:rPr lang="en-US" altLang="en-US"/>
              <a:pPr eaLnBrk="1" hangingPunct="1"/>
              <a:t>11</a:t>
            </a:fld>
            <a:endParaRPr lang="en-US" altLang="en-US"/>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015365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148F2E7-FDE8-4AA0-846B-F52A2B133CCF}" type="slidenum">
              <a:rPr lang="en-US" altLang="en-US"/>
              <a:pPr eaLnBrk="1" hangingPunct="1"/>
              <a:t>12</a:t>
            </a:fld>
            <a:endParaRPr lang="en-US" alt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7484871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03A12FB-89AC-42FC-A8ED-F9265BA47420}" type="slidenum">
              <a:rPr lang="en-US" altLang="en-US"/>
              <a:pPr eaLnBrk="1" hangingPunct="1"/>
              <a:t>13</a:t>
            </a:fld>
            <a:endParaRPr lang="en-US" altLang="en-US"/>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7155695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DA08F4D-C0D2-479B-85D1-879845FBC822}" type="slidenum">
              <a:rPr lang="en-US" altLang="en-US"/>
              <a:pPr eaLnBrk="1" hangingPunct="1"/>
              <a:t>14</a:t>
            </a:fld>
            <a:endParaRPr lang="en-US" alt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4311927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961B8B1-B8AD-4511-A72E-95D1A7203526}" type="slidenum">
              <a:rPr lang="en-US" altLang="en-US"/>
              <a:pPr eaLnBrk="1" hangingPunct="1"/>
              <a:t>15</a:t>
            </a:fld>
            <a:endParaRPr lang="en-US" alt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9486982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E377733-D0BA-47FE-97E9-33E950BEB6B5}" type="slidenum">
              <a:rPr lang="en-US" altLang="en-US"/>
              <a:pPr eaLnBrk="1" hangingPunct="1"/>
              <a:t>16</a:t>
            </a:fld>
            <a:endParaRPr lang="en-US" altLang="en-US"/>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0929949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8707424-32F6-44DF-A733-C5D5EF10F6FF}" type="slidenum">
              <a:rPr lang="en-US" altLang="en-US"/>
              <a:pPr eaLnBrk="1" hangingPunct="1"/>
              <a:t>17</a:t>
            </a:fld>
            <a:endParaRPr lang="en-US" altLang="en-US"/>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8929527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578F265-1A48-4B5E-A507-D620B8DE7D84}" type="slidenum">
              <a:rPr lang="en-US" altLang="en-US"/>
              <a:pPr eaLnBrk="1" hangingPunct="1"/>
              <a:t>2</a:t>
            </a:fld>
            <a:endParaRPr lang="en-US" alt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5342212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3BDF211-5EAB-438B-BDD5-A5F063DC070C}" type="slidenum">
              <a:rPr lang="en-US" altLang="en-US"/>
              <a:pPr eaLnBrk="1" hangingPunct="1"/>
              <a:t>3</a:t>
            </a:fld>
            <a:endParaRPr lang="en-US" alt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0070733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FBA353E-B415-4F52-B0C2-259AFF4FE04C}" type="slidenum">
              <a:rPr lang="en-US" altLang="en-US"/>
              <a:pPr eaLnBrk="1" hangingPunct="1"/>
              <a:t>4</a:t>
            </a:fld>
            <a:endParaRPr lang="en-US" altLang="en-US"/>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6650853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82DC787-2040-4344-A9A8-B66D8A7AD147}" type="slidenum">
              <a:rPr lang="en-US" altLang="en-US"/>
              <a:pPr eaLnBrk="1" hangingPunct="1"/>
              <a:t>5</a:t>
            </a:fld>
            <a:endParaRPr lang="en-US" altLang="en-US"/>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303608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43FA6E2-F9AD-4BB5-82E9-EE32031F1738}" type="slidenum">
              <a:rPr lang="en-US" altLang="en-US"/>
              <a:pPr eaLnBrk="1" hangingPunct="1"/>
              <a:t>6</a:t>
            </a:fld>
            <a:endParaRPr lang="en-US" alt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7362138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129D406-4380-4C32-8902-B445E26C4DDC}" type="slidenum">
              <a:rPr lang="en-US" altLang="en-US"/>
              <a:pPr eaLnBrk="1" hangingPunct="1"/>
              <a:t>7</a:t>
            </a:fld>
            <a:endParaRPr lang="en-US" alt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4884403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9E5778A-4BFC-4A3B-958A-7DBDE26EEB91}" type="slidenum">
              <a:rPr lang="en-US" altLang="en-US"/>
              <a:pPr eaLnBrk="1" hangingPunct="1"/>
              <a:t>8</a:t>
            </a:fld>
            <a:endParaRPr lang="en-US" alt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3472952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589E32A-DFD8-419D-9645-C3C2FAC11C2E}" type="slidenum">
              <a:rPr lang="en-US" altLang="en-US"/>
              <a:pPr eaLnBrk="1" hangingPunct="1"/>
              <a:t>9</a:t>
            </a:fld>
            <a:endParaRPr lang="en-US" altLang="en-US"/>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563201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0376CE8-AA11-4E68-B05B-56BA52964B03}" type="datetimeFigureOut">
              <a:rPr lang="en-US" smtClean="0"/>
              <a:t>3/21/2017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A98919-75B7-463F-8C86-F23093775809}" type="slidenum">
              <a:rPr lang="en-US" smtClean="0"/>
              <a:t>‹#›</a:t>
            </a:fld>
            <a:endParaRPr lang="en-US"/>
          </a:p>
        </p:txBody>
      </p:sp>
    </p:spTree>
    <p:extLst>
      <p:ext uri="{BB962C8B-B14F-4D97-AF65-F5344CB8AC3E}">
        <p14:creationId xmlns:p14="http://schemas.microsoft.com/office/powerpoint/2010/main" val="420245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0376CE8-AA11-4E68-B05B-56BA52964B03}" type="datetimeFigureOut">
              <a:rPr lang="en-US" smtClean="0"/>
              <a:t>3/21/2017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A98919-75B7-463F-8C86-F23093775809}" type="slidenum">
              <a:rPr lang="en-US" smtClean="0"/>
              <a:t>‹#›</a:t>
            </a:fld>
            <a:endParaRPr lang="en-US"/>
          </a:p>
        </p:txBody>
      </p:sp>
    </p:spTree>
    <p:extLst>
      <p:ext uri="{BB962C8B-B14F-4D97-AF65-F5344CB8AC3E}">
        <p14:creationId xmlns:p14="http://schemas.microsoft.com/office/powerpoint/2010/main" val="2045427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0376CE8-AA11-4E68-B05B-56BA52964B03}" type="datetimeFigureOut">
              <a:rPr lang="en-US" smtClean="0"/>
              <a:t>3/21/2017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A98919-75B7-463F-8C86-F23093775809}" type="slidenum">
              <a:rPr lang="en-US" smtClean="0"/>
              <a:t>‹#›</a:t>
            </a:fld>
            <a:endParaRPr lang="en-US"/>
          </a:p>
        </p:txBody>
      </p:sp>
    </p:spTree>
    <p:extLst>
      <p:ext uri="{BB962C8B-B14F-4D97-AF65-F5344CB8AC3E}">
        <p14:creationId xmlns:p14="http://schemas.microsoft.com/office/powerpoint/2010/main" val="3440383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38EBD642-2E01-4BEA-B1A5-10D0C46F6AF2}" type="slidenum">
              <a:rPr lang="en-US" altLang="en-US"/>
              <a:pPr/>
              <a:t>‹#›</a:t>
            </a:fld>
            <a:endParaRPr lang="en-US" altLang="en-US"/>
          </a:p>
        </p:txBody>
      </p:sp>
    </p:spTree>
    <p:extLst>
      <p:ext uri="{BB962C8B-B14F-4D97-AF65-F5344CB8AC3E}">
        <p14:creationId xmlns:p14="http://schemas.microsoft.com/office/powerpoint/2010/main" val="2053897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0376CE8-AA11-4E68-B05B-56BA52964B03}" type="datetimeFigureOut">
              <a:rPr lang="en-US" smtClean="0"/>
              <a:t>3/21/2017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A98919-75B7-463F-8C86-F23093775809}" type="slidenum">
              <a:rPr lang="en-US" smtClean="0"/>
              <a:t>‹#›</a:t>
            </a:fld>
            <a:endParaRPr lang="en-US"/>
          </a:p>
        </p:txBody>
      </p:sp>
    </p:spTree>
    <p:extLst>
      <p:ext uri="{BB962C8B-B14F-4D97-AF65-F5344CB8AC3E}">
        <p14:creationId xmlns:p14="http://schemas.microsoft.com/office/powerpoint/2010/main" val="2501930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0376CE8-AA11-4E68-B05B-56BA52964B03}" type="datetimeFigureOut">
              <a:rPr lang="en-US" smtClean="0"/>
              <a:t>3/21/2017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A98919-75B7-463F-8C86-F23093775809}" type="slidenum">
              <a:rPr lang="en-US" smtClean="0"/>
              <a:t>‹#›</a:t>
            </a:fld>
            <a:endParaRPr lang="en-US"/>
          </a:p>
        </p:txBody>
      </p:sp>
    </p:spTree>
    <p:extLst>
      <p:ext uri="{BB962C8B-B14F-4D97-AF65-F5344CB8AC3E}">
        <p14:creationId xmlns:p14="http://schemas.microsoft.com/office/powerpoint/2010/main" val="3394901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0376CE8-AA11-4E68-B05B-56BA52964B03}" type="datetimeFigureOut">
              <a:rPr lang="en-US" smtClean="0"/>
              <a:t>3/21/2017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A98919-75B7-463F-8C86-F23093775809}" type="slidenum">
              <a:rPr lang="en-US" smtClean="0"/>
              <a:t>‹#›</a:t>
            </a:fld>
            <a:endParaRPr lang="en-US"/>
          </a:p>
        </p:txBody>
      </p:sp>
    </p:spTree>
    <p:extLst>
      <p:ext uri="{BB962C8B-B14F-4D97-AF65-F5344CB8AC3E}">
        <p14:creationId xmlns:p14="http://schemas.microsoft.com/office/powerpoint/2010/main" val="3070850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0376CE8-AA11-4E68-B05B-56BA52964B03}" type="datetimeFigureOut">
              <a:rPr lang="en-US" smtClean="0"/>
              <a:t>3/21/2017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A98919-75B7-463F-8C86-F23093775809}" type="slidenum">
              <a:rPr lang="en-US" smtClean="0"/>
              <a:t>‹#›</a:t>
            </a:fld>
            <a:endParaRPr lang="en-US"/>
          </a:p>
        </p:txBody>
      </p:sp>
    </p:spTree>
    <p:extLst>
      <p:ext uri="{BB962C8B-B14F-4D97-AF65-F5344CB8AC3E}">
        <p14:creationId xmlns:p14="http://schemas.microsoft.com/office/powerpoint/2010/main" val="1020743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0376CE8-AA11-4E68-B05B-56BA52964B03}" type="datetimeFigureOut">
              <a:rPr lang="en-US" smtClean="0"/>
              <a:t>3/21/2017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A98919-75B7-463F-8C86-F23093775809}" type="slidenum">
              <a:rPr lang="en-US" smtClean="0"/>
              <a:t>‹#›</a:t>
            </a:fld>
            <a:endParaRPr lang="en-US"/>
          </a:p>
        </p:txBody>
      </p:sp>
    </p:spTree>
    <p:extLst>
      <p:ext uri="{BB962C8B-B14F-4D97-AF65-F5344CB8AC3E}">
        <p14:creationId xmlns:p14="http://schemas.microsoft.com/office/powerpoint/2010/main" val="445547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376CE8-AA11-4E68-B05B-56BA52964B03}" type="datetimeFigureOut">
              <a:rPr lang="en-US" smtClean="0"/>
              <a:t>3/21/2017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A98919-75B7-463F-8C86-F23093775809}" type="slidenum">
              <a:rPr lang="en-US" smtClean="0"/>
              <a:t>‹#›</a:t>
            </a:fld>
            <a:endParaRPr lang="en-US"/>
          </a:p>
        </p:txBody>
      </p:sp>
    </p:spTree>
    <p:extLst>
      <p:ext uri="{BB962C8B-B14F-4D97-AF65-F5344CB8AC3E}">
        <p14:creationId xmlns:p14="http://schemas.microsoft.com/office/powerpoint/2010/main" val="1114942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0376CE8-AA11-4E68-B05B-56BA52964B03}" type="datetimeFigureOut">
              <a:rPr lang="en-US" smtClean="0"/>
              <a:t>3/21/2017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A98919-75B7-463F-8C86-F23093775809}" type="slidenum">
              <a:rPr lang="en-US" smtClean="0"/>
              <a:t>‹#›</a:t>
            </a:fld>
            <a:endParaRPr lang="en-US"/>
          </a:p>
        </p:txBody>
      </p:sp>
    </p:spTree>
    <p:extLst>
      <p:ext uri="{BB962C8B-B14F-4D97-AF65-F5344CB8AC3E}">
        <p14:creationId xmlns:p14="http://schemas.microsoft.com/office/powerpoint/2010/main" val="131344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0376CE8-AA11-4E68-B05B-56BA52964B03}" type="datetimeFigureOut">
              <a:rPr lang="en-US" smtClean="0"/>
              <a:t>3/21/2017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A98919-75B7-463F-8C86-F23093775809}" type="slidenum">
              <a:rPr lang="en-US" smtClean="0"/>
              <a:t>‹#›</a:t>
            </a:fld>
            <a:endParaRPr lang="en-US"/>
          </a:p>
        </p:txBody>
      </p:sp>
    </p:spTree>
    <p:extLst>
      <p:ext uri="{BB962C8B-B14F-4D97-AF65-F5344CB8AC3E}">
        <p14:creationId xmlns:p14="http://schemas.microsoft.com/office/powerpoint/2010/main" val="1256867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376CE8-AA11-4E68-B05B-56BA52964B03}" type="datetimeFigureOut">
              <a:rPr lang="en-US" smtClean="0"/>
              <a:t>3/21/2017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A98919-75B7-463F-8C86-F23093775809}" type="slidenum">
              <a:rPr lang="en-US" smtClean="0"/>
              <a:t>‹#›</a:t>
            </a:fld>
            <a:endParaRPr lang="en-US"/>
          </a:p>
        </p:txBody>
      </p:sp>
    </p:spTree>
    <p:extLst>
      <p:ext uri="{BB962C8B-B14F-4D97-AF65-F5344CB8AC3E}">
        <p14:creationId xmlns:p14="http://schemas.microsoft.com/office/powerpoint/2010/main" val="37677493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10.wmf"/></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3.xml"/><Relationship Id="rId5" Type="http://schemas.openxmlformats.org/officeDocument/2006/relationships/image" Target="../media/image12.jpeg"/><Relationship Id="rId4" Type="http://schemas.openxmlformats.org/officeDocument/2006/relationships/image" Target="../media/image11.wmf"/></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4.xml"/><Relationship Id="rId4" Type="http://schemas.openxmlformats.org/officeDocument/2006/relationships/image" Target="../media/image13.wmf"/></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5.xml"/><Relationship Id="rId4" Type="http://schemas.openxmlformats.org/officeDocument/2006/relationships/image" Target="../media/image14.wmf"/></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6.xml"/><Relationship Id="rId5" Type="http://schemas.openxmlformats.org/officeDocument/2006/relationships/image" Target="../media/image16.wmf"/><Relationship Id="rId4" Type="http://schemas.openxmlformats.org/officeDocument/2006/relationships/image" Target="../media/image15.wmf"/></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1.wmf"/></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6.xml"/><Relationship Id="rId5" Type="http://schemas.openxmlformats.org/officeDocument/2006/relationships/image" Target="../media/image4.wmf"/><Relationship Id="rId4" Type="http://schemas.openxmlformats.org/officeDocument/2006/relationships/image" Target="../media/image3.wmf"/></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7.xml"/><Relationship Id="rId5" Type="http://schemas.openxmlformats.org/officeDocument/2006/relationships/image" Target="../media/image6.wmf"/><Relationship Id="rId4" Type="http://schemas.openxmlformats.org/officeDocument/2006/relationships/image" Target="../media/image5.wmf"/></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8.xml"/><Relationship Id="rId5" Type="http://schemas.openxmlformats.org/officeDocument/2006/relationships/image" Target="../media/image8.jpeg"/><Relationship Id="rId4" Type="http://schemas.openxmlformats.org/officeDocument/2006/relationships/image" Target="../media/image7.wmf"/></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2.xml"/><Relationship Id="rId1" Type="http://schemas.openxmlformats.org/officeDocument/2006/relationships/tags" Target="../tags/tag9.xml"/><Relationship Id="rId4" Type="http://schemas.openxmlformats.org/officeDocument/2006/relationships/image" Target="../media/image9.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247900" y="2270125"/>
            <a:ext cx="7905750" cy="1325563"/>
          </a:xfrm>
        </p:spPr>
        <p:txBody>
          <a:bodyPr/>
          <a:lstStyle/>
          <a:p>
            <a:pPr eaLnBrk="1" hangingPunct="1"/>
            <a:r>
              <a:rPr lang="en-US" altLang="en-US" dirty="0">
                <a:latin typeface="Bookman Old Style" panose="02050604050505020204" pitchFamily="18" charset="0"/>
              </a:rPr>
              <a:t>Newton’s Laws of Motion</a:t>
            </a:r>
          </a:p>
        </p:txBody>
      </p:sp>
    </p:spTree>
    <p:custDataLst>
      <p:tags r:id="rId1"/>
    </p:custDataLst>
    <p:extLst>
      <p:ext uri="{BB962C8B-B14F-4D97-AF65-F5344CB8AC3E}">
        <p14:creationId xmlns:p14="http://schemas.microsoft.com/office/powerpoint/2010/main" val="483719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a:latin typeface="Bookman Old Style" panose="02050604050505020204" pitchFamily="18" charset="0"/>
              </a:rPr>
              <a:t>Newton’s Second Law</a:t>
            </a:r>
          </a:p>
        </p:txBody>
      </p:sp>
      <p:sp>
        <p:nvSpPr>
          <p:cNvPr id="14339" name="Rectangle 3"/>
          <p:cNvSpPr>
            <a:spLocks noGrp="1" noChangeArrowheads="1"/>
          </p:cNvSpPr>
          <p:nvPr>
            <p:ph type="body" idx="1"/>
          </p:nvPr>
        </p:nvSpPr>
        <p:spPr>
          <a:xfrm>
            <a:off x="1981200" y="3657600"/>
            <a:ext cx="8229600" cy="1295400"/>
          </a:xfrm>
        </p:spPr>
        <p:txBody>
          <a:bodyPr>
            <a:normAutofit lnSpcReduction="10000"/>
          </a:bodyPr>
          <a:lstStyle/>
          <a:p>
            <a:pPr algn="ctr" eaLnBrk="1" hangingPunct="1">
              <a:lnSpc>
                <a:spcPct val="80000"/>
              </a:lnSpc>
              <a:buFontTx/>
              <a:buNone/>
            </a:pPr>
            <a:r>
              <a:rPr lang="en-US" altLang="en-US" i="1">
                <a:latin typeface="Bookman Old Style" panose="02050604050505020204" pitchFamily="18" charset="0"/>
              </a:rPr>
              <a:t>Force equals mass times acceleration.</a:t>
            </a:r>
          </a:p>
          <a:p>
            <a:pPr algn="ctr" eaLnBrk="1" hangingPunct="1">
              <a:lnSpc>
                <a:spcPct val="80000"/>
              </a:lnSpc>
              <a:buFontTx/>
              <a:buNone/>
            </a:pPr>
            <a:endParaRPr lang="en-US" altLang="en-US" i="1">
              <a:latin typeface="Bookman Old Style" panose="02050604050505020204" pitchFamily="18" charset="0"/>
            </a:endParaRPr>
          </a:p>
          <a:p>
            <a:pPr algn="ctr" eaLnBrk="1" hangingPunct="1">
              <a:lnSpc>
                <a:spcPct val="80000"/>
              </a:lnSpc>
              <a:buFontTx/>
              <a:buNone/>
            </a:pPr>
            <a:r>
              <a:rPr lang="en-US" altLang="en-US" i="1">
                <a:latin typeface="Bookman Old Style" panose="02050604050505020204" pitchFamily="18" charset="0"/>
              </a:rPr>
              <a:t>F = ma</a:t>
            </a:r>
          </a:p>
        </p:txBody>
      </p:sp>
      <p:sp>
        <p:nvSpPr>
          <p:cNvPr id="7172" name="Text Box 4"/>
          <p:cNvSpPr txBox="1">
            <a:spLocks noChangeArrowheads="1"/>
          </p:cNvSpPr>
          <p:nvPr/>
        </p:nvSpPr>
        <p:spPr bwMode="auto">
          <a:xfrm>
            <a:off x="2286000" y="5181601"/>
            <a:ext cx="76962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u="sng">
                <a:latin typeface="Bookman Old Style" panose="02050604050505020204" pitchFamily="18" charset="0"/>
              </a:rPr>
              <a:t>Acceleration</a:t>
            </a:r>
            <a:r>
              <a:rPr lang="en-US" altLang="en-US" sz="2400">
                <a:latin typeface="Bookman Old Style" panose="02050604050505020204" pitchFamily="18" charset="0"/>
              </a:rPr>
              <a:t>: a measurement of how quickly an object is changing speed.</a:t>
            </a:r>
          </a:p>
        </p:txBody>
      </p:sp>
      <p:pic>
        <p:nvPicPr>
          <p:cNvPr id="14341" name="Picture 5" descr="MCSY01296_000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57801" y="1447800"/>
            <a:ext cx="164782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34061144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172"/>
                                        </p:tgtEl>
                                        <p:attrNameLst>
                                          <p:attrName>style.visibility</p:attrName>
                                        </p:attrNameLst>
                                      </p:cBhvr>
                                      <p:to>
                                        <p:strVal val="visible"/>
                                      </p:to>
                                    </p:set>
                                    <p:animEffect transition="in" filter="fade">
                                      <p:cBhvr>
                                        <p:cTn id="7" dur="1000"/>
                                        <p:tgtEl>
                                          <p:spTgt spid="7172"/>
                                        </p:tgtEl>
                                      </p:cBhvr>
                                    </p:animEffect>
                                    <p:anim calcmode="lin" valueType="num">
                                      <p:cBhvr>
                                        <p:cTn id="8" dur="1000" fill="hold"/>
                                        <p:tgtEl>
                                          <p:spTgt spid="7172"/>
                                        </p:tgtEl>
                                        <p:attrNameLst>
                                          <p:attrName>ppt_x</p:attrName>
                                        </p:attrNameLst>
                                      </p:cBhvr>
                                      <p:tavLst>
                                        <p:tav tm="0">
                                          <p:val>
                                            <p:strVal val="#ppt_x"/>
                                          </p:val>
                                        </p:tav>
                                        <p:tav tm="100000">
                                          <p:val>
                                            <p:strVal val="#ppt_x"/>
                                          </p:val>
                                        </p:tav>
                                      </p:tavLst>
                                    </p:anim>
                                    <p:anim calcmode="lin" valueType="num">
                                      <p:cBhvr>
                                        <p:cTn id="9" dur="1000" fill="hold"/>
                                        <p:tgtEl>
                                          <p:spTgt spid="717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a:latin typeface="Bookman Old Style" panose="02050604050505020204" pitchFamily="18" charset="0"/>
              </a:rPr>
              <a:t>What does F = ma mean?</a:t>
            </a:r>
          </a:p>
        </p:txBody>
      </p:sp>
      <p:sp>
        <p:nvSpPr>
          <p:cNvPr id="15363" name="Rectangle 3"/>
          <p:cNvSpPr>
            <a:spLocks noGrp="1" noChangeArrowheads="1"/>
          </p:cNvSpPr>
          <p:nvPr>
            <p:ph type="body" idx="1"/>
          </p:nvPr>
        </p:nvSpPr>
        <p:spPr>
          <a:xfrm>
            <a:off x="1752600" y="1600200"/>
            <a:ext cx="8915400" cy="1143000"/>
          </a:xfrm>
        </p:spPr>
        <p:txBody>
          <a:bodyPr/>
          <a:lstStyle/>
          <a:p>
            <a:pPr eaLnBrk="1" hangingPunct="1">
              <a:lnSpc>
                <a:spcPct val="90000"/>
              </a:lnSpc>
              <a:buFontTx/>
              <a:buNone/>
            </a:pPr>
            <a:r>
              <a:rPr lang="en-US" altLang="en-US" sz="2400">
                <a:latin typeface="Bookman Old Style" panose="02050604050505020204" pitchFamily="18" charset="0"/>
              </a:rPr>
              <a:t>Force is </a:t>
            </a:r>
            <a:r>
              <a:rPr lang="en-US" altLang="en-US" sz="2400" i="1">
                <a:latin typeface="Bookman Old Style" panose="02050604050505020204" pitchFamily="18" charset="0"/>
              </a:rPr>
              <a:t>directly proportional</a:t>
            </a:r>
            <a:r>
              <a:rPr lang="en-US" altLang="en-US" sz="2400">
                <a:latin typeface="Bookman Old Style" panose="02050604050505020204" pitchFamily="18" charset="0"/>
              </a:rPr>
              <a:t> to mass and acceleration.  Imagine a ball of a certain mass moving at a certain acceleration.  This ball has a certain force.  </a:t>
            </a:r>
          </a:p>
        </p:txBody>
      </p:sp>
      <p:sp>
        <p:nvSpPr>
          <p:cNvPr id="15364" name="Text Box 8"/>
          <p:cNvSpPr txBox="1">
            <a:spLocks noChangeArrowheads="1"/>
          </p:cNvSpPr>
          <p:nvPr/>
        </p:nvSpPr>
        <p:spPr bwMode="auto">
          <a:xfrm>
            <a:off x="1752600" y="3048001"/>
            <a:ext cx="8686800" cy="1089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spcBef>
                <a:spcPct val="20000"/>
              </a:spcBef>
            </a:pPr>
            <a:r>
              <a:rPr lang="en-US" altLang="en-US" sz="2400">
                <a:latin typeface="Bookman Old Style" panose="02050604050505020204" pitchFamily="18" charset="0"/>
              </a:rPr>
              <a:t>Now imagine we make the ball twice as big (double the mass) but keep the acceleration constant.  F = ma says that this new ball has </a:t>
            </a:r>
            <a:r>
              <a:rPr lang="en-US" altLang="en-US" sz="2400" i="1">
                <a:latin typeface="Bookman Old Style" panose="02050604050505020204" pitchFamily="18" charset="0"/>
              </a:rPr>
              <a:t>twice the force </a:t>
            </a:r>
            <a:r>
              <a:rPr lang="en-US" altLang="en-US" sz="2400">
                <a:latin typeface="Bookman Old Style" panose="02050604050505020204" pitchFamily="18" charset="0"/>
              </a:rPr>
              <a:t>of the old ball.</a:t>
            </a:r>
          </a:p>
        </p:txBody>
      </p:sp>
      <p:sp>
        <p:nvSpPr>
          <p:cNvPr id="15365" name="Text Box 9"/>
          <p:cNvSpPr txBox="1">
            <a:spLocks noChangeArrowheads="1"/>
          </p:cNvSpPr>
          <p:nvPr/>
        </p:nvSpPr>
        <p:spPr bwMode="auto">
          <a:xfrm>
            <a:off x="1752600" y="4495800"/>
            <a:ext cx="8686800" cy="14219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spcBef>
                <a:spcPct val="20000"/>
              </a:spcBef>
            </a:pPr>
            <a:r>
              <a:rPr lang="en-US" altLang="en-US" sz="2400">
                <a:latin typeface="Bookman Old Style" panose="02050604050505020204" pitchFamily="18" charset="0"/>
              </a:rPr>
              <a:t>Now imagine the original ball moving at twice the original acceleration.  F = ma says that the ball will again have </a:t>
            </a:r>
            <a:r>
              <a:rPr lang="en-US" altLang="en-US" sz="2400" i="1">
                <a:latin typeface="Bookman Old Style" panose="02050604050505020204" pitchFamily="18" charset="0"/>
              </a:rPr>
              <a:t>twice the force</a:t>
            </a:r>
            <a:r>
              <a:rPr lang="en-US" altLang="en-US" sz="2400">
                <a:latin typeface="Bookman Old Style" panose="02050604050505020204" pitchFamily="18" charset="0"/>
              </a:rPr>
              <a:t> of the ball at the original acceleration.</a:t>
            </a:r>
          </a:p>
        </p:txBody>
      </p:sp>
    </p:spTree>
    <p:custDataLst>
      <p:tags r:id="rId1"/>
    </p:custDataLst>
    <p:extLst>
      <p:ext uri="{BB962C8B-B14F-4D97-AF65-F5344CB8AC3E}">
        <p14:creationId xmlns:p14="http://schemas.microsoft.com/office/powerpoint/2010/main" val="4067655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981200" y="274638"/>
            <a:ext cx="8229600" cy="944562"/>
          </a:xfrm>
        </p:spPr>
        <p:txBody>
          <a:bodyPr/>
          <a:lstStyle/>
          <a:p>
            <a:pPr eaLnBrk="1" hangingPunct="1"/>
            <a:r>
              <a:rPr lang="en-US" altLang="en-US" sz="4000">
                <a:latin typeface="Bookman Old Style" panose="02050604050505020204" pitchFamily="18" charset="0"/>
              </a:rPr>
              <a:t>More about F = ma</a:t>
            </a:r>
          </a:p>
        </p:txBody>
      </p:sp>
      <p:sp>
        <p:nvSpPr>
          <p:cNvPr id="16387" name="Rectangle 3"/>
          <p:cNvSpPr>
            <a:spLocks noGrp="1" noChangeArrowheads="1"/>
          </p:cNvSpPr>
          <p:nvPr>
            <p:ph type="body" idx="1"/>
          </p:nvPr>
        </p:nvSpPr>
        <p:spPr>
          <a:xfrm>
            <a:off x="1752600" y="1447800"/>
            <a:ext cx="8686800" cy="5029200"/>
          </a:xfrm>
        </p:spPr>
        <p:txBody>
          <a:bodyPr>
            <a:normAutofit lnSpcReduction="10000"/>
          </a:bodyPr>
          <a:lstStyle/>
          <a:p>
            <a:pPr algn="ctr" eaLnBrk="1" hangingPunct="1">
              <a:lnSpc>
                <a:spcPct val="90000"/>
              </a:lnSpc>
              <a:buFontTx/>
              <a:buNone/>
            </a:pPr>
            <a:r>
              <a:rPr lang="en-US" altLang="en-US" sz="2400">
                <a:latin typeface="Bookman Old Style" panose="02050604050505020204" pitchFamily="18" charset="0"/>
              </a:rPr>
              <a:t>If you </a:t>
            </a:r>
            <a:r>
              <a:rPr lang="en-US" altLang="en-US" sz="2400" i="1">
                <a:latin typeface="Bookman Old Style" panose="02050604050505020204" pitchFamily="18" charset="0"/>
              </a:rPr>
              <a:t>double</a:t>
            </a:r>
            <a:r>
              <a:rPr lang="en-US" altLang="en-US" sz="2400">
                <a:latin typeface="Bookman Old Style" panose="02050604050505020204" pitchFamily="18" charset="0"/>
              </a:rPr>
              <a:t> the mass, you </a:t>
            </a:r>
            <a:r>
              <a:rPr lang="en-US" altLang="en-US" sz="2400" i="1">
                <a:latin typeface="Bookman Old Style" panose="02050604050505020204" pitchFamily="18" charset="0"/>
              </a:rPr>
              <a:t>double</a:t>
            </a:r>
            <a:r>
              <a:rPr lang="en-US" altLang="en-US" sz="2400">
                <a:latin typeface="Bookman Old Style" panose="02050604050505020204" pitchFamily="18" charset="0"/>
              </a:rPr>
              <a:t> the force.  If you </a:t>
            </a:r>
            <a:r>
              <a:rPr lang="en-US" altLang="en-US" sz="2400" i="1">
                <a:latin typeface="Bookman Old Style" panose="02050604050505020204" pitchFamily="18" charset="0"/>
              </a:rPr>
              <a:t>double</a:t>
            </a:r>
            <a:r>
              <a:rPr lang="en-US" altLang="en-US" sz="2400">
                <a:latin typeface="Bookman Old Style" panose="02050604050505020204" pitchFamily="18" charset="0"/>
              </a:rPr>
              <a:t> the acceleration, you </a:t>
            </a:r>
            <a:r>
              <a:rPr lang="en-US" altLang="en-US" sz="2400" i="1">
                <a:latin typeface="Bookman Old Style" panose="02050604050505020204" pitchFamily="18" charset="0"/>
              </a:rPr>
              <a:t>double</a:t>
            </a:r>
            <a:r>
              <a:rPr lang="en-US" altLang="en-US" sz="2400">
                <a:latin typeface="Bookman Old Style" panose="02050604050505020204" pitchFamily="18" charset="0"/>
              </a:rPr>
              <a:t> the force.</a:t>
            </a:r>
          </a:p>
          <a:p>
            <a:pPr algn="ctr" eaLnBrk="1" hangingPunct="1">
              <a:lnSpc>
                <a:spcPct val="90000"/>
              </a:lnSpc>
              <a:buFontTx/>
              <a:buNone/>
            </a:pPr>
            <a:endParaRPr lang="en-US" altLang="en-US" sz="2400">
              <a:latin typeface="Bookman Old Style" panose="02050604050505020204" pitchFamily="18" charset="0"/>
            </a:endParaRPr>
          </a:p>
          <a:p>
            <a:pPr algn="ctr" eaLnBrk="1" hangingPunct="1">
              <a:lnSpc>
                <a:spcPct val="90000"/>
              </a:lnSpc>
              <a:buFontTx/>
              <a:buNone/>
            </a:pPr>
            <a:r>
              <a:rPr lang="en-US" altLang="en-US" sz="2400">
                <a:latin typeface="Bookman Old Style" panose="02050604050505020204" pitchFamily="18" charset="0"/>
              </a:rPr>
              <a:t>What if you double the mass </a:t>
            </a:r>
            <a:r>
              <a:rPr lang="en-US" altLang="en-US" sz="2400" i="1">
                <a:latin typeface="Bookman Old Style" panose="02050604050505020204" pitchFamily="18" charset="0"/>
              </a:rPr>
              <a:t>and</a:t>
            </a:r>
            <a:r>
              <a:rPr lang="en-US" altLang="en-US" sz="2400">
                <a:latin typeface="Bookman Old Style" panose="02050604050505020204" pitchFamily="18" charset="0"/>
              </a:rPr>
              <a:t> the acceleration?</a:t>
            </a:r>
          </a:p>
          <a:p>
            <a:pPr algn="ctr" eaLnBrk="1" hangingPunct="1">
              <a:lnSpc>
                <a:spcPct val="90000"/>
              </a:lnSpc>
              <a:buFontTx/>
              <a:buNone/>
            </a:pPr>
            <a:endParaRPr lang="en-US" altLang="en-US" sz="2400">
              <a:latin typeface="Bookman Old Style" panose="02050604050505020204" pitchFamily="18" charset="0"/>
            </a:endParaRPr>
          </a:p>
          <a:p>
            <a:pPr algn="ctr" eaLnBrk="1" hangingPunct="1">
              <a:lnSpc>
                <a:spcPct val="90000"/>
              </a:lnSpc>
              <a:buFontTx/>
              <a:buNone/>
            </a:pPr>
            <a:r>
              <a:rPr lang="en-US" altLang="en-US" sz="2400">
                <a:latin typeface="Bookman Old Style" panose="02050604050505020204" pitchFamily="18" charset="0"/>
              </a:rPr>
              <a:t>(2m)(2a) = 4F</a:t>
            </a:r>
          </a:p>
          <a:p>
            <a:pPr algn="ctr" eaLnBrk="1" hangingPunct="1">
              <a:lnSpc>
                <a:spcPct val="90000"/>
              </a:lnSpc>
              <a:buFontTx/>
              <a:buNone/>
            </a:pPr>
            <a:endParaRPr lang="en-US" altLang="en-US" sz="2400">
              <a:latin typeface="Bookman Old Style" panose="02050604050505020204" pitchFamily="18" charset="0"/>
            </a:endParaRPr>
          </a:p>
          <a:p>
            <a:pPr algn="ctr" eaLnBrk="1" hangingPunct="1">
              <a:lnSpc>
                <a:spcPct val="90000"/>
              </a:lnSpc>
              <a:buFontTx/>
              <a:buNone/>
            </a:pPr>
            <a:r>
              <a:rPr lang="en-US" altLang="en-US" sz="2400">
                <a:latin typeface="Bookman Old Style" panose="02050604050505020204" pitchFamily="18" charset="0"/>
              </a:rPr>
              <a:t>Doubling the mass </a:t>
            </a:r>
            <a:r>
              <a:rPr lang="en-US" altLang="en-US" sz="2400" i="1">
                <a:latin typeface="Bookman Old Style" panose="02050604050505020204" pitchFamily="18" charset="0"/>
              </a:rPr>
              <a:t>and</a:t>
            </a:r>
            <a:r>
              <a:rPr lang="en-US" altLang="en-US" sz="2400">
                <a:latin typeface="Bookman Old Style" panose="02050604050505020204" pitchFamily="18" charset="0"/>
              </a:rPr>
              <a:t> the acceleration </a:t>
            </a:r>
            <a:r>
              <a:rPr lang="en-US" altLang="en-US" sz="2400" i="1">
                <a:latin typeface="Bookman Old Style" panose="02050604050505020204" pitchFamily="18" charset="0"/>
              </a:rPr>
              <a:t>quadruples</a:t>
            </a:r>
            <a:r>
              <a:rPr lang="en-US" altLang="en-US" sz="2400">
                <a:latin typeface="Bookman Old Style" panose="02050604050505020204" pitchFamily="18" charset="0"/>
              </a:rPr>
              <a:t> the force.</a:t>
            </a:r>
          </a:p>
          <a:p>
            <a:pPr algn="ctr" eaLnBrk="1" hangingPunct="1">
              <a:lnSpc>
                <a:spcPct val="90000"/>
              </a:lnSpc>
              <a:buFontTx/>
              <a:buNone/>
            </a:pPr>
            <a:endParaRPr lang="en-US" altLang="en-US" sz="2400">
              <a:latin typeface="Bookman Old Style" panose="02050604050505020204" pitchFamily="18" charset="0"/>
            </a:endParaRPr>
          </a:p>
          <a:p>
            <a:pPr algn="ctr" eaLnBrk="1" hangingPunct="1">
              <a:lnSpc>
                <a:spcPct val="90000"/>
              </a:lnSpc>
              <a:buFontTx/>
              <a:buNone/>
            </a:pPr>
            <a:r>
              <a:rPr lang="en-US" altLang="en-US" sz="2400">
                <a:latin typeface="Bookman Old Style" panose="02050604050505020204" pitchFamily="18" charset="0"/>
              </a:rPr>
              <a:t>So . . . what if you </a:t>
            </a:r>
            <a:r>
              <a:rPr lang="en-US" altLang="en-US" sz="2400" i="1">
                <a:latin typeface="Bookman Old Style" panose="02050604050505020204" pitchFamily="18" charset="0"/>
              </a:rPr>
              <a:t>decrease the mass by half</a:t>
            </a:r>
            <a:r>
              <a:rPr lang="en-US" altLang="en-US" sz="2400">
                <a:latin typeface="Bookman Old Style" panose="02050604050505020204" pitchFamily="18" charset="0"/>
              </a:rPr>
              <a:t>?  How much force would the object have now?</a:t>
            </a:r>
          </a:p>
        </p:txBody>
      </p:sp>
    </p:spTree>
    <p:custDataLst>
      <p:tags r:id="rId1"/>
    </p:custDataLst>
    <p:extLst>
      <p:ext uri="{BB962C8B-B14F-4D97-AF65-F5344CB8AC3E}">
        <p14:creationId xmlns:p14="http://schemas.microsoft.com/office/powerpoint/2010/main" val="8941391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981200" y="152400"/>
            <a:ext cx="8229600" cy="1143000"/>
          </a:xfrm>
        </p:spPr>
        <p:txBody>
          <a:bodyPr/>
          <a:lstStyle/>
          <a:p>
            <a:pPr eaLnBrk="1" hangingPunct="1"/>
            <a:r>
              <a:rPr lang="en-US" altLang="en-US">
                <a:latin typeface="Bookman Old Style" panose="02050604050505020204" pitchFamily="18" charset="0"/>
              </a:rPr>
              <a:t>What does F = ma say?</a:t>
            </a:r>
          </a:p>
        </p:txBody>
      </p:sp>
      <p:sp>
        <p:nvSpPr>
          <p:cNvPr id="17411" name="Text Box 4"/>
          <p:cNvSpPr txBox="1">
            <a:spLocks noChangeArrowheads="1"/>
          </p:cNvSpPr>
          <p:nvPr/>
        </p:nvSpPr>
        <p:spPr bwMode="auto">
          <a:xfrm>
            <a:off x="1524000" y="1219201"/>
            <a:ext cx="9144000" cy="86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spcBef>
                <a:spcPct val="20000"/>
              </a:spcBef>
            </a:pPr>
            <a:r>
              <a:rPr lang="en-US" altLang="en-US" sz="2800">
                <a:latin typeface="Bookman Old Style" panose="02050604050505020204" pitchFamily="18" charset="0"/>
              </a:rPr>
              <a:t>F = ma basically means that the force of an object comes from its mass and its acceleration. </a:t>
            </a:r>
          </a:p>
        </p:txBody>
      </p:sp>
      <p:sp>
        <p:nvSpPr>
          <p:cNvPr id="18437" name="Text Box 5"/>
          <p:cNvSpPr txBox="1">
            <a:spLocks noChangeArrowheads="1"/>
          </p:cNvSpPr>
          <p:nvPr/>
        </p:nvSpPr>
        <p:spPr bwMode="auto">
          <a:xfrm>
            <a:off x="4267200" y="4114801"/>
            <a:ext cx="6172200" cy="208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spcBef>
                <a:spcPct val="20000"/>
              </a:spcBef>
            </a:pPr>
            <a:r>
              <a:rPr lang="en-US" altLang="en-US" sz="2400">
                <a:latin typeface="Bookman Old Style" panose="02050604050505020204" pitchFamily="18" charset="0"/>
              </a:rPr>
              <a:t>Something very small (low mass) that’s changing speed very quickly (high acceleration), like a bullet, can still have a great force.  Something very small changing speed very slowly will have a very weak force.</a:t>
            </a:r>
          </a:p>
        </p:txBody>
      </p:sp>
      <p:sp>
        <p:nvSpPr>
          <p:cNvPr id="18438" name="Text Box 6"/>
          <p:cNvSpPr txBox="1">
            <a:spLocks noChangeArrowheads="1"/>
          </p:cNvSpPr>
          <p:nvPr/>
        </p:nvSpPr>
        <p:spPr bwMode="auto">
          <a:xfrm>
            <a:off x="1752600" y="2286000"/>
            <a:ext cx="58674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a:latin typeface="Bookman Old Style" panose="02050604050505020204" pitchFamily="18" charset="0"/>
              </a:rPr>
              <a:t>Something very massive (high mass) that’s changing speed very slowly (low acceleration), like a glacier, can still have great force.</a:t>
            </a:r>
          </a:p>
        </p:txBody>
      </p:sp>
      <p:pic>
        <p:nvPicPr>
          <p:cNvPr id="18439" name="Picture 7" descr="MCNA01832_0000[1]"/>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a:xfrm>
            <a:off x="7772400" y="2286001"/>
            <a:ext cx="2438400" cy="1749425"/>
          </a:xfrm>
          <a:noFill/>
        </p:spPr>
      </p:pic>
      <p:pic>
        <p:nvPicPr>
          <p:cNvPr id="18441" name="Picture 9" descr="MPj03156540000[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52600" y="4191000"/>
            <a:ext cx="2590800" cy="184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15575455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8438"/>
                                        </p:tgtEl>
                                        <p:attrNameLst>
                                          <p:attrName>style.visibility</p:attrName>
                                        </p:attrNameLst>
                                      </p:cBhvr>
                                      <p:to>
                                        <p:strVal val="visible"/>
                                      </p:to>
                                    </p:set>
                                    <p:animEffect transition="in" filter="fade">
                                      <p:cBhvr>
                                        <p:cTn id="7" dur="1000"/>
                                        <p:tgtEl>
                                          <p:spTgt spid="18438"/>
                                        </p:tgtEl>
                                      </p:cBhvr>
                                    </p:animEffect>
                                    <p:anim calcmode="lin" valueType="num">
                                      <p:cBhvr>
                                        <p:cTn id="8" dur="1000" fill="hold"/>
                                        <p:tgtEl>
                                          <p:spTgt spid="18438"/>
                                        </p:tgtEl>
                                        <p:attrNameLst>
                                          <p:attrName>ppt_x</p:attrName>
                                        </p:attrNameLst>
                                      </p:cBhvr>
                                      <p:tavLst>
                                        <p:tav tm="0">
                                          <p:val>
                                            <p:strVal val="#ppt_x"/>
                                          </p:val>
                                        </p:tav>
                                        <p:tav tm="100000">
                                          <p:val>
                                            <p:strVal val="#ppt_x"/>
                                          </p:val>
                                        </p:tav>
                                      </p:tavLst>
                                    </p:anim>
                                    <p:anim calcmode="lin" valueType="num">
                                      <p:cBhvr>
                                        <p:cTn id="9" dur="1000" fill="hold"/>
                                        <p:tgtEl>
                                          <p:spTgt spid="18438"/>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8439"/>
                                        </p:tgtEl>
                                        <p:attrNameLst>
                                          <p:attrName>style.visibility</p:attrName>
                                        </p:attrNameLst>
                                      </p:cBhvr>
                                      <p:to>
                                        <p:strVal val="visible"/>
                                      </p:to>
                                    </p:set>
                                    <p:animEffect transition="in" filter="fade">
                                      <p:cBhvr>
                                        <p:cTn id="12" dur="1000"/>
                                        <p:tgtEl>
                                          <p:spTgt spid="18439"/>
                                        </p:tgtEl>
                                      </p:cBhvr>
                                    </p:animEffect>
                                    <p:anim calcmode="lin" valueType="num">
                                      <p:cBhvr>
                                        <p:cTn id="13" dur="1000" fill="hold"/>
                                        <p:tgtEl>
                                          <p:spTgt spid="18439"/>
                                        </p:tgtEl>
                                        <p:attrNameLst>
                                          <p:attrName>ppt_x</p:attrName>
                                        </p:attrNameLst>
                                      </p:cBhvr>
                                      <p:tavLst>
                                        <p:tav tm="0">
                                          <p:val>
                                            <p:strVal val="#ppt_x"/>
                                          </p:val>
                                        </p:tav>
                                        <p:tav tm="100000">
                                          <p:val>
                                            <p:strVal val="#ppt_x"/>
                                          </p:val>
                                        </p:tav>
                                      </p:tavLst>
                                    </p:anim>
                                    <p:anim calcmode="lin" valueType="num">
                                      <p:cBhvr>
                                        <p:cTn id="14" dur="1000" fill="hold"/>
                                        <p:tgtEl>
                                          <p:spTgt spid="18439"/>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8437"/>
                                        </p:tgtEl>
                                        <p:attrNameLst>
                                          <p:attrName>style.visibility</p:attrName>
                                        </p:attrNameLst>
                                      </p:cBhvr>
                                      <p:to>
                                        <p:strVal val="visible"/>
                                      </p:to>
                                    </p:set>
                                    <p:animEffect transition="in" filter="fade">
                                      <p:cBhvr>
                                        <p:cTn id="19" dur="1000"/>
                                        <p:tgtEl>
                                          <p:spTgt spid="18437"/>
                                        </p:tgtEl>
                                      </p:cBhvr>
                                    </p:animEffect>
                                    <p:anim calcmode="lin" valueType="num">
                                      <p:cBhvr>
                                        <p:cTn id="20" dur="1000" fill="hold"/>
                                        <p:tgtEl>
                                          <p:spTgt spid="18437"/>
                                        </p:tgtEl>
                                        <p:attrNameLst>
                                          <p:attrName>ppt_x</p:attrName>
                                        </p:attrNameLst>
                                      </p:cBhvr>
                                      <p:tavLst>
                                        <p:tav tm="0">
                                          <p:val>
                                            <p:strVal val="#ppt_x"/>
                                          </p:val>
                                        </p:tav>
                                        <p:tav tm="100000">
                                          <p:val>
                                            <p:strVal val="#ppt_x"/>
                                          </p:val>
                                        </p:tav>
                                      </p:tavLst>
                                    </p:anim>
                                    <p:anim calcmode="lin" valueType="num">
                                      <p:cBhvr>
                                        <p:cTn id="21" dur="1000" fill="hold"/>
                                        <p:tgtEl>
                                          <p:spTgt spid="18437"/>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18441"/>
                                        </p:tgtEl>
                                        <p:attrNameLst>
                                          <p:attrName>style.visibility</p:attrName>
                                        </p:attrNameLst>
                                      </p:cBhvr>
                                      <p:to>
                                        <p:strVal val="visible"/>
                                      </p:to>
                                    </p:set>
                                    <p:animEffect transition="in" filter="fade">
                                      <p:cBhvr>
                                        <p:cTn id="24" dur="1000"/>
                                        <p:tgtEl>
                                          <p:spTgt spid="18441"/>
                                        </p:tgtEl>
                                      </p:cBhvr>
                                    </p:animEffect>
                                    <p:anim calcmode="lin" valueType="num">
                                      <p:cBhvr>
                                        <p:cTn id="25" dur="1000" fill="hold"/>
                                        <p:tgtEl>
                                          <p:spTgt spid="18441"/>
                                        </p:tgtEl>
                                        <p:attrNameLst>
                                          <p:attrName>ppt_x</p:attrName>
                                        </p:attrNameLst>
                                      </p:cBhvr>
                                      <p:tavLst>
                                        <p:tav tm="0">
                                          <p:val>
                                            <p:strVal val="#ppt_x"/>
                                          </p:val>
                                        </p:tav>
                                        <p:tav tm="100000">
                                          <p:val>
                                            <p:strVal val="#ppt_x"/>
                                          </p:val>
                                        </p:tav>
                                      </p:tavLst>
                                    </p:anim>
                                    <p:anim calcmode="lin" valueType="num">
                                      <p:cBhvr>
                                        <p:cTn id="26" dur="1000" fill="hold"/>
                                        <p:tgtEl>
                                          <p:spTgt spid="1844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7" grpId="0"/>
      <p:bldP spid="1843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en-US">
                <a:latin typeface="Bookman Old Style" panose="02050604050505020204" pitchFamily="18" charset="0"/>
              </a:rPr>
              <a:t>Newton’s Third Law</a:t>
            </a:r>
          </a:p>
        </p:txBody>
      </p:sp>
      <p:sp>
        <p:nvSpPr>
          <p:cNvPr id="18435" name="Rectangle 3"/>
          <p:cNvSpPr>
            <a:spLocks noGrp="1" noChangeArrowheads="1"/>
          </p:cNvSpPr>
          <p:nvPr>
            <p:ph type="body" idx="1"/>
          </p:nvPr>
        </p:nvSpPr>
        <p:spPr>
          <a:xfrm>
            <a:off x="1981200" y="4648200"/>
            <a:ext cx="8229600" cy="1524000"/>
          </a:xfrm>
        </p:spPr>
        <p:txBody>
          <a:bodyPr/>
          <a:lstStyle/>
          <a:p>
            <a:pPr algn="ctr" eaLnBrk="1" hangingPunct="1">
              <a:buFontTx/>
              <a:buNone/>
            </a:pPr>
            <a:r>
              <a:rPr lang="en-US" altLang="en-US" i="1">
                <a:latin typeface="Bookman Old Style" panose="02050604050505020204" pitchFamily="18" charset="0"/>
              </a:rPr>
              <a:t>For every action there is an equal and opposite reaction.</a:t>
            </a:r>
          </a:p>
        </p:txBody>
      </p:sp>
      <p:pic>
        <p:nvPicPr>
          <p:cNvPr id="18436" name="Picture 4" descr="MCSY01297_000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05401" y="1752600"/>
            <a:ext cx="2005013"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35585186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981200" y="0"/>
            <a:ext cx="8229600" cy="838200"/>
          </a:xfrm>
        </p:spPr>
        <p:txBody>
          <a:bodyPr/>
          <a:lstStyle/>
          <a:p>
            <a:pPr eaLnBrk="1" hangingPunct="1"/>
            <a:r>
              <a:rPr lang="en-US" altLang="en-US" sz="3200">
                <a:latin typeface="Bookman Old Style" panose="02050604050505020204" pitchFamily="18" charset="0"/>
              </a:rPr>
              <a:t>What does this mean?</a:t>
            </a:r>
          </a:p>
        </p:txBody>
      </p:sp>
      <p:sp>
        <p:nvSpPr>
          <p:cNvPr id="19459" name="Text Box 4"/>
          <p:cNvSpPr txBox="1">
            <a:spLocks noChangeArrowheads="1"/>
          </p:cNvSpPr>
          <p:nvPr/>
        </p:nvSpPr>
        <p:spPr bwMode="auto">
          <a:xfrm>
            <a:off x="2057400" y="838200"/>
            <a:ext cx="80772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a:latin typeface="Bookman Old Style" panose="02050604050505020204" pitchFamily="18" charset="0"/>
              </a:rPr>
              <a:t>For every force acting on an object, there is an equal force acting in the opposite direction.  Right now, gravity is pulling you </a:t>
            </a:r>
            <a:r>
              <a:rPr lang="en-US" altLang="en-US" sz="2400" i="1">
                <a:latin typeface="Bookman Old Style" panose="02050604050505020204" pitchFamily="18" charset="0"/>
              </a:rPr>
              <a:t>down</a:t>
            </a:r>
            <a:r>
              <a:rPr lang="en-US" altLang="en-US" sz="2400">
                <a:latin typeface="Bookman Old Style" panose="02050604050505020204" pitchFamily="18" charset="0"/>
              </a:rPr>
              <a:t> in your seat, but Newton’s Third Law says your seat is pushing </a:t>
            </a:r>
            <a:r>
              <a:rPr lang="en-US" altLang="en-US" sz="2400" i="1">
                <a:latin typeface="Bookman Old Style" panose="02050604050505020204" pitchFamily="18" charset="0"/>
              </a:rPr>
              <a:t>up</a:t>
            </a:r>
            <a:r>
              <a:rPr lang="en-US" altLang="en-US" sz="2400">
                <a:latin typeface="Bookman Old Style" panose="02050604050505020204" pitchFamily="18" charset="0"/>
              </a:rPr>
              <a:t> against you with </a:t>
            </a:r>
            <a:r>
              <a:rPr lang="en-US" altLang="en-US" sz="2400" i="1">
                <a:latin typeface="Bookman Old Style" panose="02050604050505020204" pitchFamily="18" charset="0"/>
              </a:rPr>
              <a:t>equal force</a:t>
            </a:r>
            <a:r>
              <a:rPr lang="en-US" altLang="en-US" sz="2400">
                <a:latin typeface="Bookman Old Style" panose="02050604050505020204" pitchFamily="18" charset="0"/>
              </a:rPr>
              <a:t>.  This is why you are not moving.  There is a </a:t>
            </a:r>
            <a:r>
              <a:rPr lang="en-US" altLang="en-US" sz="2400" i="1">
                <a:latin typeface="Bookman Old Style" panose="02050604050505020204" pitchFamily="18" charset="0"/>
              </a:rPr>
              <a:t>balanced force</a:t>
            </a:r>
            <a:r>
              <a:rPr lang="en-US" altLang="en-US" sz="2400">
                <a:latin typeface="Bookman Old Style" panose="02050604050505020204" pitchFamily="18" charset="0"/>
              </a:rPr>
              <a:t> acting on you– gravity pulling down, your seat pushing up.</a:t>
            </a:r>
          </a:p>
        </p:txBody>
      </p:sp>
      <p:pic>
        <p:nvPicPr>
          <p:cNvPr id="19465" name="Picture 9" descr="MCj02377310000[1]"/>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a:xfrm>
            <a:off x="5029201" y="3733800"/>
            <a:ext cx="2043113" cy="2362200"/>
          </a:xfrm>
          <a:noFill/>
        </p:spPr>
      </p:pic>
    </p:spTree>
    <p:custDataLst>
      <p:tags r:id="rId1"/>
    </p:custDataLst>
    <p:extLst>
      <p:ext uri="{BB962C8B-B14F-4D97-AF65-F5344CB8AC3E}">
        <p14:creationId xmlns:p14="http://schemas.microsoft.com/office/powerpoint/2010/main" val="13638892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946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en-US">
                <a:latin typeface="Bookman Old Style" panose="02050604050505020204" pitchFamily="18" charset="0"/>
              </a:rPr>
              <a:t>Think about it . . .</a:t>
            </a:r>
          </a:p>
        </p:txBody>
      </p:sp>
      <p:sp>
        <p:nvSpPr>
          <p:cNvPr id="20483" name="Text Box 4"/>
          <p:cNvSpPr txBox="1">
            <a:spLocks noChangeArrowheads="1"/>
          </p:cNvSpPr>
          <p:nvPr/>
        </p:nvSpPr>
        <p:spPr bwMode="auto">
          <a:xfrm>
            <a:off x="1828800" y="1600201"/>
            <a:ext cx="6172200" cy="192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000">
                <a:latin typeface="Bookman Old Style" panose="02050604050505020204" pitchFamily="18" charset="0"/>
              </a:rPr>
              <a:t>What happens if you are standing on a skateboard or a slippery floor and push against a wall?  You slide in the opposite direction (away from the wall), because you pushed on the wall but the wall pushed back on you with equal and opposite force.  </a:t>
            </a:r>
          </a:p>
        </p:txBody>
      </p:sp>
      <p:sp>
        <p:nvSpPr>
          <p:cNvPr id="43013" name="Text Box 5"/>
          <p:cNvSpPr txBox="1">
            <a:spLocks noChangeArrowheads="1"/>
          </p:cNvSpPr>
          <p:nvPr/>
        </p:nvSpPr>
        <p:spPr bwMode="auto">
          <a:xfrm>
            <a:off x="4419600" y="4038601"/>
            <a:ext cx="5943600" cy="192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pPr>
            <a:r>
              <a:rPr lang="en-US" altLang="en-US" sz="2000">
                <a:latin typeface="Bookman Old Style" panose="02050604050505020204" pitchFamily="18" charset="0"/>
              </a:rPr>
              <a:t>Why does it hurt so much when you stub your toe?  When your toe exerts a force on a rock, the rock exerts an equal force back on your toe.  The harder you hit your toe against it, the more force the rock exerts back on your toe (and the more your toe hurts).</a:t>
            </a:r>
          </a:p>
        </p:txBody>
      </p:sp>
      <p:pic>
        <p:nvPicPr>
          <p:cNvPr id="43033" name="Picture 25" descr="MCj03978690000[1]"/>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a:xfrm>
            <a:off x="8458200" y="1676400"/>
            <a:ext cx="1619250" cy="1676400"/>
          </a:xfrm>
          <a:noFill/>
        </p:spPr>
      </p:pic>
      <p:pic>
        <p:nvPicPr>
          <p:cNvPr id="43035" name="Picture 27" descr="MCHM00383_0000[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4038601"/>
            <a:ext cx="2590800" cy="181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11034468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withEffect">
                                  <p:stCondLst>
                                    <p:cond delay="0"/>
                                  </p:stCondLst>
                                  <p:childTnLst>
                                    <p:set>
                                      <p:cBhvr>
                                        <p:cTn id="6" dur="1" fill="hold">
                                          <p:stCondLst>
                                            <p:cond delay="0"/>
                                          </p:stCondLst>
                                        </p:cTn>
                                        <p:tgtEl>
                                          <p:spTgt spid="43033"/>
                                        </p:tgtEl>
                                        <p:attrNameLst>
                                          <p:attrName>style.visibility</p:attrName>
                                        </p:attrNameLst>
                                      </p:cBhvr>
                                      <p:to>
                                        <p:strVal val="visible"/>
                                      </p:to>
                                    </p:set>
                                    <p:animEffect transition="in" filter="fade">
                                      <p:cBhvr>
                                        <p:cTn id="7" dur="1000"/>
                                        <p:tgtEl>
                                          <p:spTgt spid="43033"/>
                                        </p:tgtEl>
                                      </p:cBhvr>
                                    </p:animEffect>
                                    <p:anim calcmode="lin" valueType="num">
                                      <p:cBhvr>
                                        <p:cTn id="8" dur="1000" fill="hold"/>
                                        <p:tgtEl>
                                          <p:spTgt spid="43033"/>
                                        </p:tgtEl>
                                        <p:attrNameLst>
                                          <p:attrName>ppt_x</p:attrName>
                                        </p:attrNameLst>
                                      </p:cBhvr>
                                      <p:tavLst>
                                        <p:tav tm="0">
                                          <p:val>
                                            <p:strVal val="#ppt_x"/>
                                          </p:val>
                                        </p:tav>
                                        <p:tav tm="100000">
                                          <p:val>
                                            <p:strVal val="#ppt_x"/>
                                          </p:val>
                                        </p:tav>
                                      </p:tavLst>
                                    </p:anim>
                                    <p:anim calcmode="lin" valueType="num">
                                      <p:cBhvr>
                                        <p:cTn id="9" dur="1000" fill="hold"/>
                                        <p:tgtEl>
                                          <p:spTgt spid="43033"/>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43035"/>
                                        </p:tgtEl>
                                        <p:attrNameLst>
                                          <p:attrName>style.visibility</p:attrName>
                                        </p:attrNameLst>
                                      </p:cBhvr>
                                      <p:to>
                                        <p:strVal val="visible"/>
                                      </p:to>
                                    </p:set>
                                    <p:animEffect transition="in" filter="fade">
                                      <p:cBhvr>
                                        <p:cTn id="14" dur="1000"/>
                                        <p:tgtEl>
                                          <p:spTgt spid="43035"/>
                                        </p:tgtEl>
                                      </p:cBhvr>
                                    </p:animEffect>
                                    <p:anim calcmode="lin" valueType="num">
                                      <p:cBhvr>
                                        <p:cTn id="15" dur="1000" fill="hold"/>
                                        <p:tgtEl>
                                          <p:spTgt spid="43035"/>
                                        </p:tgtEl>
                                        <p:attrNameLst>
                                          <p:attrName>ppt_x</p:attrName>
                                        </p:attrNameLst>
                                      </p:cBhvr>
                                      <p:tavLst>
                                        <p:tav tm="0">
                                          <p:val>
                                            <p:strVal val="#ppt_x"/>
                                          </p:val>
                                        </p:tav>
                                        <p:tav tm="100000">
                                          <p:val>
                                            <p:strVal val="#ppt_x"/>
                                          </p:val>
                                        </p:tav>
                                      </p:tavLst>
                                    </p:anim>
                                    <p:anim calcmode="lin" valueType="num">
                                      <p:cBhvr>
                                        <p:cTn id="16" dur="1000" fill="hold"/>
                                        <p:tgtEl>
                                          <p:spTgt spid="43035"/>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43013"/>
                                        </p:tgtEl>
                                        <p:attrNameLst>
                                          <p:attrName>style.visibility</p:attrName>
                                        </p:attrNameLst>
                                      </p:cBhvr>
                                      <p:to>
                                        <p:strVal val="visible"/>
                                      </p:to>
                                    </p:set>
                                    <p:animEffect transition="in" filter="fade">
                                      <p:cBhvr>
                                        <p:cTn id="19" dur="1000"/>
                                        <p:tgtEl>
                                          <p:spTgt spid="43013"/>
                                        </p:tgtEl>
                                      </p:cBhvr>
                                    </p:animEffect>
                                    <p:anim calcmode="lin" valueType="num">
                                      <p:cBhvr>
                                        <p:cTn id="20" dur="1000" fill="hold"/>
                                        <p:tgtEl>
                                          <p:spTgt spid="43013"/>
                                        </p:tgtEl>
                                        <p:attrNameLst>
                                          <p:attrName>ppt_x</p:attrName>
                                        </p:attrNameLst>
                                      </p:cBhvr>
                                      <p:tavLst>
                                        <p:tav tm="0">
                                          <p:val>
                                            <p:strVal val="#ppt_x"/>
                                          </p:val>
                                        </p:tav>
                                        <p:tav tm="100000">
                                          <p:val>
                                            <p:strVal val="#ppt_x"/>
                                          </p:val>
                                        </p:tav>
                                      </p:tavLst>
                                    </p:anim>
                                    <p:anim calcmode="lin" valueType="num">
                                      <p:cBhvr>
                                        <p:cTn id="21" dur="1000" fill="hold"/>
                                        <p:tgtEl>
                                          <p:spTgt spid="430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981200" y="152400"/>
            <a:ext cx="8229600" cy="762000"/>
          </a:xfrm>
        </p:spPr>
        <p:txBody>
          <a:bodyPr/>
          <a:lstStyle/>
          <a:p>
            <a:pPr eaLnBrk="1" hangingPunct="1"/>
            <a:r>
              <a:rPr lang="en-US" altLang="en-US">
                <a:latin typeface="Bookman Old Style" panose="02050604050505020204" pitchFamily="18" charset="0"/>
              </a:rPr>
              <a:t>Review</a:t>
            </a:r>
          </a:p>
        </p:txBody>
      </p:sp>
      <p:sp>
        <p:nvSpPr>
          <p:cNvPr id="44036" name="Text Box 4"/>
          <p:cNvSpPr txBox="1">
            <a:spLocks noChangeArrowheads="1"/>
          </p:cNvSpPr>
          <p:nvPr/>
        </p:nvSpPr>
        <p:spPr bwMode="auto">
          <a:xfrm>
            <a:off x="2286000" y="990600"/>
            <a:ext cx="3352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a:latin typeface="Bookman Old Style" panose="02050604050505020204" pitchFamily="18" charset="0"/>
              </a:rPr>
              <a:t>Newton’s First Law:</a:t>
            </a:r>
          </a:p>
        </p:txBody>
      </p:sp>
      <p:sp>
        <p:nvSpPr>
          <p:cNvPr id="44038" name="Text Box 6"/>
          <p:cNvSpPr txBox="1">
            <a:spLocks noChangeArrowheads="1"/>
          </p:cNvSpPr>
          <p:nvPr/>
        </p:nvSpPr>
        <p:spPr bwMode="auto">
          <a:xfrm>
            <a:off x="3886200" y="1600201"/>
            <a:ext cx="6781800" cy="978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80000"/>
              </a:lnSpc>
              <a:spcBef>
                <a:spcPct val="20000"/>
              </a:spcBef>
            </a:pPr>
            <a:r>
              <a:rPr lang="en-US" altLang="en-US" sz="2400">
                <a:latin typeface="Bookman Old Style" panose="02050604050505020204" pitchFamily="18" charset="0"/>
              </a:rPr>
              <a:t>Objects in motion tend to stay in motion and objects at rest tend to stay at rest unless acted upon by an unbalanced force.</a:t>
            </a:r>
          </a:p>
        </p:txBody>
      </p:sp>
      <p:sp>
        <p:nvSpPr>
          <p:cNvPr id="44039" name="Text Box 7"/>
          <p:cNvSpPr txBox="1">
            <a:spLocks noChangeArrowheads="1"/>
          </p:cNvSpPr>
          <p:nvPr/>
        </p:nvSpPr>
        <p:spPr bwMode="auto">
          <a:xfrm>
            <a:off x="2286000" y="289560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a:latin typeface="Bookman Old Style" panose="02050604050505020204" pitchFamily="18" charset="0"/>
              </a:rPr>
              <a:t>Newton’s Second Law:</a:t>
            </a:r>
          </a:p>
        </p:txBody>
      </p:sp>
      <p:sp>
        <p:nvSpPr>
          <p:cNvPr id="44040" name="Text Box 8"/>
          <p:cNvSpPr txBox="1">
            <a:spLocks noChangeArrowheads="1"/>
          </p:cNvSpPr>
          <p:nvPr/>
        </p:nvSpPr>
        <p:spPr bwMode="auto">
          <a:xfrm>
            <a:off x="3886200" y="3581400"/>
            <a:ext cx="5943600" cy="683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80000"/>
              </a:lnSpc>
              <a:spcBef>
                <a:spcPct val="20000"/>
              </a:spcBef>
            </a:pPr>
            <a:r>
              <a:rPr lang="en-US" altLang="en-US" sz="2400">
                <a:latin typeface="Bookman Old Style" panose="02050604050505020204" pitchFamily="18" charset="0"/>
              </a:rPr>
              <a:t>Force equals mass times acceleration (F = ma).</a:t>
            </a:r>
          </a:p>
        </p:txBody>
      </p:sp>
      <p:sp>
        <p:nvSpPr>
          <p:cNvPr id="44041" name="Text Box 9"/>
          <p:cNvSpPr txBox="1">
            <a:spLocks noChangeArrowheads="1"/>
          </p:cNvSpPr>
          <p:nvPr/>
        </p:nvSpPr>
        <p:spPr bwMode="auto">
          <a:xfrm>
            <a:off x="2286000" y="4648200"/>
            <a:ext cx="3276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a:latin typeface="Bookman Old Style" panose="02050604050505020204" pitchFamily="18" charset="0"/>
              </a:rPr>
              <a:t>Newton’s Third Law:</a:t>
            </a:r>
          </a:p>
        </p:txBody>
      </p:sp>
      <p:sp>
        <p:nvSpPr>
          <p:cNvPr id="44042" name="Text Box 10"/>
          <p:cNvSpPr txBox="1">
            <a:spLocks noChangeArrowheads="1"/>
          </p:cNvSpPr>
          <p:nvPr/>
        </p:nvSpPr>
        <p:spPr bwMode="auto">
          <a:xfrm>
            <a:off x="3886200" y="5334001"/>
            <a:ext cx="67818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pPr>
            <a:r>
              <a:rPr lang="en-US" altLang="en-US" sz="2400">
                <a:latin typeface="Bookman Old Style" panose="02050604050505020204" pitchFamily="18" charset="0"/>
              </a:rPr>
              <a:t>For every action there is an equal and opposite reaction.</a:t>
            </a:r>
          </a:p>
        </p:txBody>
      </p:sp>
    </p:spTree>
    <p:custDataLst>
      <p:tags r:id="rId1"/>
    </p:custDataLst>
    <p:extLst>
      <p:ext uri="{BB962C8B-B14F-4D97-AF65-F5344CB8AC3E}">
        <p14:creationId xmlns:p14="http://schemas.microsoft.com/office/powerpoint/2010/main" val="2010666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4036"/>
                                        </p:tgtEl>
                                        <p:attrNameLst>
                                          <p:attrName>style.visibility</p:attrName>
                                        </p:attrNameLst>
                                      </p:cBhvr>
                                      <p:to>
                                        <p:strVal val="visible"/>
                                      </p:to>
                                    </p:set>
                                    <p:animEffect transition="in" filter="fade">
                                      <p:cBhvr>
                                        <p:cTn id="7" dur="1000"/>
                                        <p:tgtEl>
                                          <p:spTgt spid="44036"/>
                                        </p:tgtEl>
                                      </p:cBhvr>
                                    </p:animEffect>
                                    <p:anim calcmode="lin" valueType="num">
                                      <p:cBhvr>
                                        <p:cTn id="8" dur="1000" fill="hold"/>
                                        <p:tgtEl>
                                          <p:spTgt spid="44036"/>
                                        </p:tgtEl>
                                        <p:attrNameLst>
                                          <p:attrName>ppt_x</p:attrName>
                                        </p:attrNameLst>
                                      </p:cBhvr>
                                      <p:tavLst>
                                        <p:tav tm="0">
                                          <p:val>
                                            <p:strVal val="#ppt_x"/>
                                          </p:val>
                                        </p:tav>
                                        <p:tav tm="100000">
                                          <p:val>
                                            <p:strVal val="#ppt_x"/>
                                          </p:val>
                                        </p:tav>
                                      </p:tavLst>
                                    </p:anim>
                                    <p:anim calcmode="lin" valueType="num">
                                      <p:cBhvr>
                                        <p:cTn id="9" dur="1000" fill="hold"/>
                                        <p:tgtEl>
                                          <p:spTgt spid="44036"/>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4038"/>
                                        </p:tgtEl>
                                        <p:attrNameLst>
                                          <p:attrName>style.visibility</p:attrName>
                                        </p:attrNameLst>
                                      </p:cBhvr>
                                      <p:to>
                                        <p:strVal val="visible"/>
                                      </p:to>
                                    </p:set>
                                    <p:animEffect transition="in" filter="fade">
                                      <p:cBhvr>
                                        <p:cTn id="14" dur="1000"/>
                                        <p:tgtEl>
                                          <p:spTgt spid="44038"/>
                                        </p:tgtEl>
                                      </p:cBhvr>
                                    </p:animEffect>
                                    <p:anim calcmode="lin" valueType="num">
                                      <p:cBhvr>
                                        <p:cTn id="15" dur="1000" fill="hold"/>
                                        <p:tgtEl>
                                          <p:spTgt spid="44038"/>
                                        </p:tgtEl>
                                        <p:attrNameLst>
                                          <p:attrName>ppt_x</p:attrName>
                                        </p:attrNameLst>
                                      </p:cBhvr>
                                      <p:tavLst>
                                        <p:tav tm="0">
                                          <p:val>
                                            <p:strVal val="#ppt_x"/>
                                          </p:val>
                                        </p:tav>
                                        <p:tav tm="100000">
                                          <p:val>
                                            <p:strVal val="#ppt_x"/>
                                          </p:val>
                                        </p:tav>
                                      </p:tavLst>
                                    </p:anim>
                                    <p:anim calcmode="lin" valueType="num">
                                      <p:cBhvr>
                                        <p:cTn id="16" dur="1000" fill="hold"/>
                                        <p:tgtEl>
                                          <p:spTgt spid="44038"/>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4039"/>
                                        </p:tgtEl>
                                        <p:attrNameLst>
                                          <p:attrName>style.visibility</p:attrName>
                                        </p:attrNameLst>
                                      </p:cBhvr>
                                      <p:to>
                                        <p:strVal val="visible"/>
                                      </p:to>
                                    </p:set>
                                    <p:animEffect transition="in" filter="fade">
                                      <p:cBhvr>
                                        <p:cTn id="21" dur="1000"/>
                                        <p:tgtEl>
                                          <p:spTgt spid="44039"/>
                                        </p:tgtEl>
                                      </p:cBhvr>
                                    </p:animEffect>
                                    <p:anim calcmode="lin" valueType="num">
                                      <p:cBhvr>
                                        <p:cTn id="22" dur="1000" fill="hold"/>
                                        <p:tgtEl>
                                          <p:spTgt spid="44039"/>
                                        </p:tgtEl>
                                        <p:attrNameLst>
                                          <p:attrName>ppt_x</p:attrName>
                                        </p:attrNameLst>
                                      </p:cBhvr>
                                      <p:tavLst>
                                        <p:tav tm="0">
                                          <p:val>
                                            <p:strVal val="#ppt_x"/>
                                          </p:val>
                                        </p:tav>
                                        <p:tav tm="100000">
                                          <p:val>
                                            <p:strVal val="#ppt_x"/>
                                          </p:val>
                                        </p:tav>
                                      </p:tavLst>
                                    </p:anim>
                                    <p:anim calcmode="lin" valueType="num">
                                      <p:cBhvr>
                                        <p:cTn id="23" dur="1000" fill="hold"/>
                                        <p:tgtEl>
                                          <p:spTgt spid="44039"/>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4040"/>
                                        </p:tgtEl>
                                        <p:attrNameLst>
                                          <p:attrName>style.visibility</p:attrName>
                                        </p:attrNameLst>
                                      </p:cBhvr>
                                      <p:to>
                                        <p:strVal val="visible"/>
                                      </p:to>
                                    </p:set>
                                    <p:animEffect transition="in" filter="fade">
                                      <p:cBhvr>
                                        <p:cTn id="28" dur="1000"/>
                                        <p:tgtEl>
                                          <p:spTgt spid="44040"/>
                                        </p:tgtEl>
                                      </p:cBhvr>
                                    </p:animEffect>
                                    <p:anim calcmode="lin" valueType="num">
                                      <p:cBhvr>
                                        <p:cTn id="29" dur="1000" fill="hold"/>
                                        <p:tgtEl>
                                          <p:spTgt spid="44040"/>
                                        </p:tgtEl>
                                        <p:attrNameLst>
                                          <p:attrName>ppt_x</p:attrName>
                                        </p:attrNameLst>
                                      </p:cBhvr>
                                      <p:tavLst>
                                        <p:tav tm="0">
                                          <p:val>
                                            <p:strVal val="#ppt_x"/>
                                          </p:val>
                                        </p:tav>
                                        <p:tav tm="100000">
                                          <p:val>
                                            <p:strVal val="#ppt_x"/>
                                          </p:val>
                                        </p:tav>
                                      </p:tavLst>
                                    </p:anim>
                                    <p:anim calcmode="lin" valueType="num">
                                      <p:cBhvr>
                                        <p:cTn id="30" dur="1000" fill="hold"/>
                                        <p:tgtEl>
                                          <p:spTgt spid="44040"/>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4041"/>
                                        </p:tgtEl>
                                        <p:attrNameLst>
                                          <p:attrName>style.visibility</p:attrName>
                                        </p:attrNameLst>
                                      </p:cBhvr>
                                      <p:to>
                                        <p:strVal val="visible"/>
                                      </p:to>
                                    </p:set>
                                    <p:animEffect transition="in" filter="fade">
                                      <p:cBhvr>
                                        <p:cTn id="35" dur="1000"/>
                                        <p:tgtEl>
                                          <p:spTgt spid="44041"/>
                                        </p:tgtEl>
                                      </p:cBhvr>
                                    </p:animEffect>
                                    <p:anim calcmode="lin" valueType="num">
                                      <p:cBhvr>
                                        <p:cTn id="36" dur="1000" fill="hold"/>
                                        <p:tgtEl>
                                          <p:spTgt spid="44041"/>
                                        </p:tgtEl>
                                        <p:attrNameLst>
                                          <p:attrName>ppt_x</p:attrName>
                                        </p:attrNameLst>
                                      </p:cBhvr>
                                      <p:tavLst>
                                        <p:tav tm="0">
                                          <p:val>
                                            <p:strVal val="#ppt_x"/>
                                          </p:val>
                                        </p:tav>
                                        <p:tav tm="100000">
                                          <p:val>
                                            <p:strVal val="#ppt_x"/>
                                          </p:val>
                                        </p:tav>
                                      </p:tavLst>
                                    </p:anim>
                                    <p:anim calcmode="lin" valueType="num">
                                      <p:cBhvr>
                                        <p:cTn id="37" dur="1000" fill="hold"/>
                                        <p:tgtEl>
                                          <p:spTgt spid="44041"/>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4042"/>
                                        </p:tgtEl>
                                        <p:attrNameLst>
                                          <p:attrName>style.visibility</p:attrName>
                                        </p:attrNameLst>
                                      </p:cBhvr>
                                      <p:to>
                                        <p:strVal val="visible"/>
                                      </p:to>
                                    </p:set>
                                    <p:animEffect transition="in" filter="fade">
                                      <p:cBhvr>
                                        <p:cTn id="42" dur="1000"/>
                                        <p:tgtEl>
                                          <p:spTgt spid="44042"/>
                                        </p:tgtEl>
                                      </p:cBhvr>
                                    </p:animEffect>
                                    <p:anim calcmode="lin" valueType="num">
                                      <p:cBhvr>
                                        <p:cTn id="43" dur="1000" fill="hold"/>
                                        <p:tgtEl>
                                          <p:spTgt spid="44042"/>
                                        </p:tgtEl>
                                        <p:attrNameLst>
                                          <p:attrName>ppt_x</p:attrName>
                                        </p:attrNameLst>
                                      </p:cBhvr>
                                      <p:tavLst>
                                        <p:tav tm="0">
                                          <p:val>
                                            <p:strVal val="#ppt_x"/>
                                          </p:val>
                                        </p:tav>
                                        <p:tav tm="100000">
                                          <p:val>
                                            <p:strVal val="#ppt_x"/>
                                          </p:val>
                                        </p:tav>
                                      </p:tavLst>
                                    </p:anim>
                                    <p:anim calcmode="lin" valueType="num">
                                      <p:cBhvr>
                                        <p:cTn id="44" dur="1000" fill="hold"/>
                                        <p:tgtEl>
                                          <p:spTgt spid="440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6" grpId="0"/>
      <p:bldP spid="44038" grpId="0"/>
      <p:bldP spid="44039" grpId="0"/>
      <p:bldP spid="44040" grpId="0"/>
      <p:bldP spid="44041" grpId="0"/>
      <p:bldP spid="4404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981200" y="685800"/>
            <a:ext cx="8229600" cy="1143000"/>
          </a:xfrm>
        </p:spPr>
        <p:txBody>
          <a:bodyPr/>
          <a:lstStyle/>
          <a:p>
            <a:pPr eaLnBrk="1" hangingPunct="1"/>
            <a:r>
              <a:rPr lang="en-US" altLang="en-US">
                <a:latin typeface="Bookman Old Style" panose="02050604050505020204" pitchFamily="18" charset="0"/>
              </a:rPr>
              <a:t>Newton’s First Law</a:t>
            </a:r>
          </a:p>
        </p:txBody>
      </p:sp>
      <p:sp>
        <p:nvSpPr>
          <p:cNvPr id="6147" name="Rectangle 3"/>
          <p:cNvSpPr>
            <a:spLocks noGrp="1" noChangeArrowheads="1"/>
          </p:cNvSpPr>
          <p:nvPr>
            <p:ph type="body" idx="1"/>
          </p:nvPr>
        </p:nvSpPr>
        <p:spPr>
          <a:xfrm>
            <a:off x="1981200" y="3810000"/>
            <a:ext cx="8229600" cy="2438400"/>
          </a:xfrm>
        </p:spPr>
        <p:txBody>
          <a:bodyPr/>
          <a:lstStyle/>
          <a:p>
            <a:pPr eaLnBrk="1" hangingPunct="1">
              <a:buFontTx/>
              <a:buNone/>
            </a:pPr>
            <a:r>
              <a:rPr lang="en-US" altLang="en-US" i="1">
                <a:latin typeface="Bookman Old Style" panose="02050604050505020204" pitchFamily="18" charset="0"/>
              </a:rPr>
              <a:t>  An object at rest tends to stay at rest and an object in motion tends to stay in motion unless acted upon by an unbalanced force.</a:t>
            </a:r>
          </a:p>
        </p:txBody>
      </p:sp>
      <p:pic>
        <p:nvPicPr>
          <p:cNvPr id="6148" name="Picture 12" descr="MCSY01295_000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10201" y="1828800"/>
            <a:ext cx="1374775" cy="165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471305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en-US">
                <a:latin typeface="Bookman Old Style" panose="02050604050505020204" pitchFamily="18" charset="0"/>
              </a:rPr>
              <a:t>What does this mean?</a:t>
            </a:r>
          </a:p>
        </p:txBody>
      </p:sp>
      <p:sp>
        <p:nvSpPr>
          <p:cNvPr id="7171" name="Rectangle 3"/>
          <p:cNvSpPr>
            <a:spLocks noGrp="1" noChangeArrowheads="1"/>
          </p:cNvSpPr>
          <p:nvPr>
            <p:ph type="body" idx="1"/>
          </p:nvPr>
        </p:nvSpPr>
        <p:spPr/>
        <p:txBody>
          <a:bodyPr/>
          <a:lstStyle/>
          <a:p>
            <a:pPr eaLnBrk="1" hangingPunct="1">
              <a:lnSpc>
                <a:spcPct val="90000"/>
              </a:lnSpc>
              <a:buFontTx/>
              <a:buNone/>
            </a:pPr>
            <a:r>
              <a:rPr lang="en-US" altLang="en-US">
                <a:latin typeface="Bookman Old Style" panose="02050604050505020204" pitchFamily="18" charset="0"/>
              </a:rPr>
              <a:t>Basically, an object will “keep doing what it was doing” unless acted on by an unbalanced force.</a:t>
            </a:r>
          </a:p>
          <a:p>
            <a:pPr eaLnBrk="1" hangingPunct="1">
              <a:lnSpc>
                <a:spcPct val="90000"/>
              </a:lnSpc>
              <a:buFontTx/>
              <a:buNone/>
            </a:pPr>
            <a:endParaRPr lang="en-US" altLang="en-US">
              <a:latin typeface="Bookman Old Style" panose="02050604050505020204" pitchFamily="18" charset="0"/>
            </a:endParaRPr>
          </a:p>
          <a:p>
            <a:pPr eaLnBrk="1" hangingPunct="1">
              <a:lnSpc>
                <a:spcPct val="90000"/>
              </a:lnSpc>
              <a:buFontTx/>
              <a:buNone/>
            </a:pPr>
            <a:r>
              <a:rPr lang="en-US" altLang="en-US">
                <a:latin typeface="Bookman Old Style" panose="02050604050505020204" pitchFamily="18" charset="0"/>
              </a:rPr>
              <a:t>If the object was sitting still, it will </a:t>
            </a:r>
            <a:r>
              <a:rPr lang="en-US" altLang="en-US" i="1">
                <a:latin typeface="Bookman Old Style" panose="02050604050505020204" pitchFamily="18" charset="0"/>
              </a:rPr>
              <a:t>remain stationary</a:t>
            </a:r>
            <a:r>
              <a:rPr lang="en-US" altLang="en-US">
                <a:latin typeface="Bookman Old Style" panose="02050604050505020204" pitchFamily="18" charset="0"/>
              </a:rPr>
              <a:t>.  If it was moving at a constant velocity, it will </a:t>
            </a:r>
            <a:r>
              <a:rPr lang="en-US" altLang="en-US" i="1">
                <a:latin typeface="Bookman Old Style" panose="02050604050505020204" pitchFamily="18" charset="0"/>
              </a:rPr>
              <a:t>keep moving</a:t>
            </a:r>
            <a:r>
              <a:rPr lang="en-US" altLang="en-US">
                <a:latin typeface="Bookman Old Style" panose="02050604050505020204" pitchFamily="18" charset="0"/>
              </a:rPr>
              <a:t>.</a:t>
            </a:r>
          </a:p>
          <a:p>
            <a:pPr eaLnBrk="1" hangingPunct="1">
              <a:lnSpc>
                <a:spcPct val="90000"/>
              </a:lnSpc>
              <a:buFontTx/>
              <a:buNone/>
            </a:pPr>
            <a:endParaRPr lang="en-US" altLang="en-US">
              <a:latin typeface="Bookman Old Style" panose="02050604050505020204" pitchFamily="18" charset="0"/>
            </a:endParaRPr>
          </a:p>
          <a:p>
            <a:pPr eaLnBrk="1" hangingPunct="1">
              <a:lnSpc>
                <a:spcPct val="90000"/>
              </a:lnSpc>
              <a:buFontTx/>
              <a:buNone/>
            </a:pPr>
            <a:r>
              <a:rPr lang="en-US" altLang="en-US">
                <a:latin typeface="Bookman Old Style" panose="02050604050505020204" pitchFamily="18" charset="0"/>
              </a:rPr>
              <a:t>It takes </a:t>
            </a:r>
            <a:r>
              <a:rPr lang="en-US" altLang="en-US" i="1">
                <a:latin typeface="Bookman Old Style" panose="02050604050505020204" pitchFamily="18" charset="0"/>
              </a:rPr>
              <a:t>force</a:t>
            </a:r>
            <a:r>
              <a:rPr lang="en-US" altLang="en-US">
                <a:latin typeface="Bookman Old Style" panose="02050604050505020204" pitchFamily="18" charset="0"/>
              </a:rPr>
              <a:t> to change the motion of an object.</a:t>
            </a:r>
          </a:p>
          <a:p>
            <a:pPr eaLnBrk="1" hangingPunct="1">
              <a:lnSpc>
                <a:spcPct val="90000"/>
              </a:lnSpc>
              <a:buFontTx/>
              <a:buNone/>
            </a:pPr>
            <a:endParaRPr lang="en-US" altLang="en-US">
              <a:latin typeface="Bookman Old Style" panose="02050604050505020204" pitchFamily="18" charset="0"/>
            </a:endParaRPr>
          </a:p>
          <a:p>
            <a:pPr eaLnBrk="1" hangingPunct="1">
              <a:lnSpc>
                <a:spcPct val="90000"/>
              </a:lnSpc>
              <a:buFontTx/>
              <a:buNone/>
            </a:pPr>
            <a:endParaRPr lang="en-US" altLang="en-US"/>
          </a:p>
        </p:txBody>
      </p:sp>
    </p:spTree>
    <p:custDataLst>
      <p:tags r:id="rId1"/>
    </p:custDataLst>
    <p:extLst>
      <p:ext uri="{BB962C8B-B14F-4D97-AF65-F5344CB8AC3E}">
        <p14:creationId xmlns:p14="http://schemas.microsoft.com/office/powerpoint/2010/main" val="200106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981200" y="762000"/>
            <a:ext cx="8229600" cy="1143000"/>
          </a:xfrm>
        </p:spPr>
        <p:txBody>
          <a:bodyPr>
            <a:normAutofit fontScale="90000"/>
          </a:bodyPr>
          <a:lstStyle/>
          <a:p>
            <a:pPr eaLnBrk="1" hangingPunct="1"/>
            <a:r>
              <a:rPr lang="en-US" altLang="en-US" sz="4000">
                <a:latin typeface="Bookman Old Style" panose="02050604050505020204" pitchFamily="18" charset="0"/>
              </a:rPr>
              <a:t>Newton’s First Law is also called the </a:t>
            </a:r>
            <a:r>
              <a:rPr lang="en-US" altLang="en-US" sz="4000" i="1">
                <a:latin typeface="Bookman Old Style" panose="02050604050505020204" pitchFamily="18" charset="0"/>
              </a:rPr>
              <a:t>Law of Inertia</a:t>
            </a:r>
          </a:p>
        </p:txBody>
      </p:sp>
      <p:sp>
        <p:nvSpPr>
          <p:cNvPr id="10243" name="Rectangle 3"/>
          <p:cNvSpPr>
            <a:spLocks noGrp="1" noChangeArrowheads="1"/>
          </p:cNvSpPr>
          <p:nvPr>
            <p:ph type="body" idx="1"/>
          </p:nvPr>
        </p:nvSpPr>
        <p:spPr>
          <a:xfrm>
            <a:off x="1905000" y="2620963"/>
            <a:ext cx="8229600" cy="3505200"/>
          </a:xfrm>
        </p:spPr>
        <p:txBody>
          <a:bodyPr/>
          <a:lstStyle/>
          <a:p>
            <a:pPr eaLnBrk="1" hangingPunct="1">
              <a:lnSpc>
                <a:spcPct val="90000"/>
              </a:lnSpc>
              <a:buFontTx/>
              <a:buNone/>
            </a:pPr>
            <a:r>
              <a:rPr lang="en-US" altLang="en-US" u="sng">
                <a:latin typeface="Bookman Old Style" panose="02050604050505020204" pitchFamily="18" charset="0"/>
              </a:rPr>
              <a:t>Inertia</a:t>
            </a:r>
            <a:r>
              <a:rPr lang="en-US" altLang="en-US">
                <a:latin typeface="Bookman Old Style" panose="02050604050505020204" pitchFamily="18" charset="0"/>
              </a:rPr>
              <a:t>: the tendency of an object to resist changes in its state of motion</a:t>
            </a:r>
          </a:p>
          <a:p>
            <a:pPr eaLnBrk="1" hangingPunct="1">
              <a:lnSpc>
                <a:spcPct val="90000"/>
              </a:lnSpc>
              <a:buFontTx/>
              <a:buNone/>
            </a:pPr>
            <a:endParaRPr lang="en-US" altLang="en-US">
              <a:latin typeface="Bookman Old Style" panose="02050604050505020204" pitchFamily="18" charset="0"/>
            </a:endParaRPr>
          </a:p>
          <a:p>
            <a:pPr eaLnBrk="1" hangingPunct="1">
              <a:lnSpc>
                <a:spcPct val="90000"/>
              </a:lnSpc>
              <a:buFontTx/>
              <a:buNone/>
            </a:pPr>
            <a:r>
              <a:rPr lang="en-US" altLang="en-US">
                <a:latin typeface="Bookman Old Style" panose="02050604050505020204" pitchFamily="18" charset="0"/>
              </a:rPr>
              <a:t>The First Law states that </a:t>
            </a:r>
            <a:r>
              <a:rPr lang="en-US" altLang="en-US" i="1">
                <a:latin typeface="Bookman Old Style" panose="02050604050505020204" pitchFamily="18" charset="0"/>
              </a:rPr>
              <a:t>all objects have inertia</a:t>
            </a:r>
            <a:r>
              <a:rPr lang="en-US" altLang="en-US">
                <a:latin typeface="Bookman Old Style" panose="02050604050505020204" pitchFamily="18" charset="0"/>
              </a:rPr>
              <a:t>.  The more mass an object has, the more inertia it has (and the harder it is to change its motion).</a:t>
            </a:r>
          </a:p>
        </p:txBody>
      </p:sp>
    </p:spTree>
    <p:custDataLst>
      <p:tags r:id="rId1"/>
    </p:custDataLst>
    <p:extLst>
      <p:ext uri="{BB962C8B-B14F-4D97-AF65-F5344CB8AC3E}">
        <p14:creationId xmlns:p14="http://schemas.microsoft.com/office/powerpoint/2010/main" val="682584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ltLang="en-US" sz="4000">
                <a:latin typeface="Bookman Old Style" panose="02050604050505020204" pitchFamily="18" charset="0"/>
              </a:rPr>
              <a:t>What is meant by </a:t>
            </a:r>
            <a:r>
              <a:rPr lang="en-US" altLang="en-US" sz="4000" i="1">
                <a:latin typeface="Bookman Old Style" panose="02050604050505020204" pitchFamily="18" charset="0"/>
              </a:rPr>
              <a:t>unbalanced force?</a:t>
            </a:r>
          </a:p>
        </p:txBody>
      </p:sp>
      <p:pic>
        <p:nvPicPr>
          <p:cNvPr id="10244" name="Picture 4"/>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a:xfrm>
            <a:off x="3657600" y="1676400"/>
            <a:ext cx="4953000" cy="2749550"/>
          </a:xfrm>
          <a:noFill/>
        </p:spPr>
      </p:pic>
      <p:sp>
        <p:nvSpPr>
          <p:cNvPr id="10246" name="Text Box 6"/>
          <p:cNvSpPr txBox="1">
            <a:spLocks noChangeArrowheads="1"/>
          </p:cNvSpPr>
          <p:nvPr/>
        </p:nvSpPr>
        <p:spPr bwMode="auto">
          <a:xfrm>
            <a:off x="2133600" y="4876801"/>
            <a:ext cx="80010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000">
                <a:latin typeface="Bookman Old Style" panose="02050604050505020204" pitchFamily="18" charset="0"/>
              </a:rPr>
              <a:t>If the forces on an object are equal and opposite, they are said to be balanced, and the object experiences no change in motion.  If they are not equal and opposite, then the forces are unbalanced and the motion of the object changes.</a:t>
            </a:r>
          </a:p>
        </p:txBody>
      </p:sp>
    </p:spTree>
    <p:custDataLst>
      <p:tags r:id="rId1"/>
    </p:custDataLst>
    <p:extLst>
      <p:ext uri="{BB962C8B-B14F-4D97-AF65-F5344CB8AC3E}">
        <p14:creationId xmlns:p14="http://schemas.microsoft.com/office/powerpoint/2010/main" val="40290364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10244"/>
                                        </p:tgtEl>
                                        <p:attrNameLst>
                                          <p:attrName>style.visibility</p:attrName>
                                        </p:attrNameLst>
                                      </p:cBhvr>
                                      <p:to>
                                        <p:strVal val="visible"/>
                                      </p:to>
                                    </p:set>
                                    <p:animEffect transition="in" filter="fade">
                                      <p:cBhvr>
                                        <p:cTn id="7" dur="1000"/>
                                        <p:tgtEl>
                                          <p:spTgt spid="10244"/>
                                        </p:tgtEl>
                                      </p:cBhvr>
                                    </p:animEffect>
                                    <p:anim calcmode="lin" valueType="num">
                                      <p:cBhvr>
                                        <p:cTn id="8" dur="1000" fill="hold"/>
                                        <p:tgtEl>
                                          <p:spTgt spid="10244"/>
                                        </p:tgtEl>
                                        <p:attrNameLst>
                                          <p:attrName>ppt_x</p:attrName>
                                        </p:attrNameLst>
                                      </p:cBhvr>
                                      <p:tavLst>
                                        <p:tav tm="0">
                                          <p:val>
                                            <p:strVal val="#ppt_x"/>
                                          </p:val>
                                        </p:tav>
                                        <p:tav tm="100000">
                                          <p:val>
                                            <p:strVal val="#ppt_x"/>
                                          </p:val>
                                        </p:tav>
                                      </p:tavLst>
                                    </p:anim>
                                    <p:anim calcmode="lin" valueType="num">
                                      <p:cBhvr>
                                        <p:cTn id="9" dur="1000" fill="hold"/>
                                        <p:tgtEl>
                                          <p:spTgt spid="1024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0246"/>
                                        </p:tgtEl>
                                        <p:attrNameLst>
                                          <p:attrName>style.visibility</p:attrName>
                                        </p:attrNameLst>
                                      </p:cBhvr>
                                      <p:to>
                                        <p:strVal val="visible"/>
                                      </p:to>
                                    </p:set>
                                    <p:animEffect transition="in" filter="fade">
                                      <p:cBhvr>
                                        <p:cTn id="12" dur="1000"/>
                                        <p:tgtEl>
                                          <p:spTgt spid="10246"/>
                                        </p:tgtEl>
                                      </p:cBhvr>
                                    </p:animEffect>
                                    <p:anim calcmode="lin" valueType="num">
                                      <p:cBhvr>
                                        <p:cTn id="13" dur="1000" fill="hold"/>
                                        <p:tgtEl>
                                          <p:spTgt spid="10246"/>
                                        </p:tgtEl>
                                        <p:attrNameLst>
                                          <p:attrName>ppt_x</p:attrName>
                                        </p:attrNameLst>
                                      </p:cBhvr>
                                      <p:tavLst>
                                        <p:tav tm="0">
                                          <p:val>
                                            <p:strVal val="#ppt_x"/>
                                          </p:val>
                                        </p:tav>
                                        <p:tav tm="100000">
                                          <p:val>
                                            <p:strVal val="#ppt_x"/>
                                          </p:val>
                                        </p:tav>
                                      </p:tavLst>
                                    </p:anim>
                                    <p:anim calcmode="lin" valueType="num">
                                      <p:cBhvr>
                                        <p:cTn id="14" dur="1000" fill="hold"/>
                                        <p:tgtEl>
                                          <p:spTgt spid="102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sz="4000">
                <a:latin typeface="Bookman Old Style" panose="02050604050505020204" pitchFamily="18" charset="0"/>
              </a:rPr>
              <a:t>Some Examples from Real Life</a:t>
            </a:r>
          </a:p>
        </p:txBody>
      </p:sp>
      <p:sp>
        <p:nvSpPr>
          <p:cNvPr id="12291" name="Rectangle 3"/>
          <p:cNvSpPr>
            <a:spLocks noGrp="1" noChangeArrowheads="1"/>
          </p:cNvSpPr>
          <p:nvPr>
            <p:ph type="body" idx="1"/>
          </p:nvPr>
        </p:nvSpPr>
        <p:spPr>
          <a:xfrm>
            <a:off x="1981200" y="4495801"/>
            <a:ext cx="8229600" cy="1858963"/>
          </a:xfrm>
        </p:spPr>
        <p:txBody>
          <a:bodyPr>
            <a:normAutofit lnSpcReduction="10000"/>
          </a:bodyPr>
          <a:lstStyle/>
          <a:p>
            <a:pPr eaLnBrk="1" hangingPunct="1">
              <a:lnSpc>
                <a:spcPct val="90000"/>
              </a:lnSpc>
              <a:buFontTx/>
              <a:buNone/>
            </a:pPr>
            <a:endParaRPr lang="en-US" altLang="en-US" sz="2400"/>
          </a:p>
          <a:p>
            <a:pPr eaLnBrk="1" hangingPunct="1">
              <a:lnSpc>
                <a:spcPct val="90000"/>
              </a:lnSpc>
              <a:buFontTx/>
              <a:buNone/>
            </a:pPr>
            <a:r>
              <a:rPr lang="en-US" altLang="en-US" sz="2400">
                <a:latin typeface="Bookman Old Style" panose="02050604050505020204" pitchFamily="18" charset="0"/>
              </a:rPr>
              <a:t>   Two teams are playing tug of war.  They are both exerting equal force on the rope in opposite directions.  This balanced force results in no change of motion.</a:t>
            </a:r>
          </a:p>
        </p:txBody>
      </p:sp>
      <p:pic>
        <p:nvPicPr>
          <p:cNvPr id="12298" name="Picture 10" descr="MCBD06997_000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3600" y="3581400"/>
            <a:ext cx="4260850"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0" name="Picture 12" descr="MCj02924760000[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96200" y="2362201"/>
            <a:ext cx="1747838" cy="149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2" name="Text Box 14"/>
          <p:cNvSpPr txBox="1">
            <a:spLocks noChangeArrowheads="1"/>
          </p:cNvSpPr>
          <p:nvPr/>
        </p:nvSpPr>
        <p:spPr bwMode="auto">
          <a:xfrm>
            <a:off x="2667000" y="1371600"/>
            <a:ext cx="58674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pPr>
            <a:r>
              <a:rPr lang="en-US" altLang="en-US" sz="2400">
                <a:latin typeface="Bookman Old Style" panose="02050604050505020204" pitchFamily="18" charset="0"/>
              </a:rPr>
              <a:t>A soccer ball is sitting at rest.  It takes an unbalanced force of a kick to change its motion.</a:t>
            </a:r>
          </a:p>
          <a:p>
            <a:pPr eaLnBrk="1" hangingPunct="1">
              <a:spcBef>
                <a:spcPct val="50000"/>
              </a:spcBef>
            </a:pPr>
            <a:endParaRPr lang="en-US" altLang="en-US" sz="2400">
              <a:latin typeface="Bookman Old Style" panose="02050604050505020204" pitchFamily="18" charset="0"/>
            </a:endParaRPr>
          </a:p>
        </p:txBody>
      </p:sp>
    </p:spTree>
    <p:custDataLst>
      <p:tags r:id="rId1"/>
    </p:custDataLst>
    <p:extLst>
      <p:ext uri="{BB962C8B-B14F-4D97-AF65-F5344CB8AC3E}">
        <p14:creationId xmlns:p14="http://schemas.microsoft.com/office/powerpoint/2010/main" val="9552915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withEffect">
                                  <p:stCondLst>
                                    <p:cond delay="0"/>
                                  </p:stCondLst>
                                  <p:childTnLst>
                                    <p:set>
                                      <p:cBhvr>
                                        <p:cTn id="6" dur="1" fill="hold">
                                          <p:stCondLst>
                                            <p:cond delay="0"/>
                                          </p:stCondLst>
                                        </p:cTn>
                                        <p:tgtEl>
                                          <p:spTgt spid="12300"/>
                                        </p:tgtEl>
                                        <p:attrNameLst>
                                          <p:attrName>style.visibility</p:attrName>
                                        </p:attrNameLst>
                                      </p:cBhvr>
                                      <p:to>
                                        <p:strVal val="visible"/>
                                      </p:to>
                                    </p:set>
                                    <p:animEffect transition="in" filter="fade">
                                      <p:cBhvr>
                                        <p:cTn id="7" dur="1000"/>
                                        <p:tgtEl>
                                          <p:spTgt spid="12300"/>
                                        </p:tgtEl>
                                      </p:cBhvr>
                                    </p:animEffect>
                                    <p:anim calcmode="lin" valueType="num">
                                      <p:cBhvr>
                                        <p:cTn id="8" dur="1000" fill="hold"/>
                                        <p:tgtEl>
                                          <p:spTgt spid="12300"/>
                                        </p:tgtEl>
                                        <p:attrNameLst>
                                          <p:attrName>ppt_x</p:attrName>
                                        </p:attrNameLst>
                                      </p:cBhvr>
                                      <p:tavLst>
                                        <p:tav tm="0">
                                          <p:val>
                                            <p:strVal val="#ppt_x"/>
                                          </p:val>
                                        </p:tav>
                                        <p:tav tm="100000">
                                          <p:val>
                                            <p:strVal val="#ppt_x"/>
                                          </p:val>
                                        </p:tav>
                                      </p:tavLst>
                                    </p:anim>
                                    <p:anim calcmode="lin" valueType="num">
                                      <p:cBhvr>
                                        <p:cTn id="9" dur="1000" fill="hold"/>
                                        <p:tgtEl>
                                          <p:spTgt spid="12300"/>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12298"/>
                                        </p:tgtEl>
                                        <p:attrNameLst>
                                          <p:attrName>style.visibility</p:attrName>
                                        </p:attrNameLst>
                                      </p:cBhvr>
                                      <p:to>
                                        <p:strVal val="visible"/>
                                      </p:to>
                                    </p:set>
                                    <p:animEffect transition="in" filter="fade">
                                      <p:cBhvr>
                                        <p:cTn id="14" dur="1000"/>
                                        <p:tgtEl>
                                          <p:spTgt spid="12298"/>
                                        </p:tgtEl>
                                      </p:cBhvr>
                                    </p:animEffect>
                                    <p:anim calcmode="lin" valueType="num">
                                      <p:cBhvr>
                                        <p:cTn id="15" dur="1000" fill="hold"/>
                                        <p:tgtEl>
                                          <p:spTgt spid="12298"/>
                                        </p:tgtEl>
                                        <p:attrNameLst>
                                          <p:attrName>ppt_x</p:attrName>
                                        </p:attrNameLst>
                                      </p:cBhvr>
                                      <p:tavLst>
                                        <p:tav tm="0">
                                          <p:val>
                                            <p:strVal val="#ppt_x"/>
                                          </p:val>
                                        </p:tav>
                                        <p:tav tm="100000">
                                          <p:val>
                                            <p:strVal val="#ppt_x"/>
                                          </p:val>
                                        </p:tav>
                                      </p:tavLst>
                                    </p:anim>
                                    <p:anim calcmode="lin" valueType="num">
                                      <p:cBhvr>
                                        <p:cTn id="16" dur="1000" fill="hold"/>
                                        <p:tgtEl>
                                          <p:spTgt spid="12298"/>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1229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sz="4000">
                <a:latin typeface="Bookman Old Style" panose="02050604050505020204" pitchFamily="18" charset="0"/>
              </a:rPr>
              <a:t>More Examples from Real Life</a:t>
            </a:r>
          </a:p>
        </p:txBody>
      </p:sp>
      <p:sp>
        <p:nvSpPr>
          <p:cNvPr id="11267" name="Text Box 4"/>
          <p:cNvSpPr txBox="1">
            <a:spLocks noChangeArrowheads="1"/>
          </p:cNvSpPr>
          <p:nvPr/>
        </p:nvSpPr>
        <p:spPr bwMode="auto">
          <a:xfrm>
            <a:off x="1981200" y="1447801"/>
            <a:ext cx="5257800" cy="222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000">
                <a:latin typeface="Bookman Old Style" panose="02050604050505020204" pitchFamily="18" charset="0"/>
              </a:rPr>
              <a:t>A powerful locomotive begins to pull a long line of boxcars that were sitting at rest.  Since the boxcars are so massive, they have a great deal of inertia and it takes a large force to change their motion.  Once they are moving, it takes a large force to stop them.</a:t>
            </a:r>
          </a:p>
        </p:txBody>
      </p:sp>
      <p:pic>
        <p:nvPicPr>
          <p:cNvPr id="14341" name="Picture 5" descr="MCj0251114000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43800" y="1828801"/>
            <a:ext cx="2071688" cy="166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3" name="Picture 7" descr="MCj01973850000[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8400" y="4267201"/>
            <a:ext cx="2514600" cy="199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5" name="Text Box 9"/>
          <p:cNvSpPr txBox="1">
            <a:spLocks noChangeArrowheads="1"/>
          </p:cNvSpPr>
          <p:nvPr/>
        </p:nvSpPr>
        <p:spPr bwMode="auto">
          <a:xfrm>
            <a:off x="5715000" y="4267201"/>
            <a:ext cx="4343400" cy="192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pPr>
            <a:r>
              <a:rPr lang="en-US" altLang="en-US" sz="2000">
                <a:latin typeface="Bookman Old Style" panose="02050604050505020204" pitchFamily="18" charset="0"/>
              </a:rPr>
              <a:t>On your way to school, a bug flies into your windshield.  Since the bug is so small, it has very little inertia and exerts a very small force on your car (so small that you don’t even feel it).</a:t>
            </a:r>
          </a:p>
        </p:txBody>
      </p:sp>
    </p:spTree>
    <p:custDataLst>
      <p:tags r:id="rId1"/>
    </p:custDataLst>
    <p:extLst>
      <p:ext uri="{BB962C8B-B14F-4D97-AF65-F5344CB8AC3E}">
        <p14:creationId xmlns:p14="http://schemas.microsoft.com/office/powerpoint/2010/main" val="20614706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withEffect">
                                  <p:stCondLst>
                                    <p:cond delay="0"/>
                                  </p:stCondLst>
                                  <p:childTnLst>
                                    <p:set>
                                      <p:cBhvr>
                                        <p:cTn id="6" dur="1" fill="hold">
                                          <p:stCondLst>
                                            <p:cond delay="0"/>
                                          </p:stCondLst>
                                        </p:cTn>
                                        <p:tgtEl>
                                          <p:spTgt spid="14341"/>
                                        </p:tgtEl>
                                        <p:attrNameLst>
                                          <p:attrName>style.visibility</p:attrName>
                                        </p:attrNameLst>
                                      </p:cBhvr>
                                      <p:to>
                                        <p:strVal val="visible"/>
                                      </p:to>
                                    </p:set>
                                    <p:animEffect transition="in" filter="fade">
                                      <p:cBhvr>
                                        <p:cTn id="7" dur="1000"/>
                                        <p:tgtEl>
                                          <p:spTgt spid="14341"/>
                                        </p:tgtEl>
                                      </p:cBhvr>
                                    </p:animEffect>
                                    <p:anim calcmode="lin" valueType="num">
                                      <p:cBhvr>
                                        <p:cTn id="8" dur="1000" fill="hold"/>
                                        <p:tgtEl>
                                          <p:spTgt spid="14341"/>
                                        </p:tgtEl>
                                        <p:attrNameLst>
                                          <p:attrName>ppt_x</p:attrName>
                                        </p:attrNameLst>
                                      </p:cBhvr>
                                      <p:tavLst>
                                        <p:tav tm="0">
                                          <p:val>
                                            <p:strVal val="#ppt_x"/>
                                          </p:val>
                                        </p:tav>
                                        <p:tav tm="100000">
                                          <p:val>
                                            <p:strVal val="#ppt_x"/>
                                          </p:val>
                                        </p:tav>
                                      </p:tavLst>
                                    </p:anim>
                                    <p:anim calcmode="lin" valueType="num">
                                      <p:cBhvr>
                                        <p:cTn id="9" dur="1000" fill="hold"/>
                                        <p:tgtEl>
                                          <p:spTgt spid="14341"/>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14343"/>
                                        </p:tgtEl>
                                        <p:attrNameLst>
                                          <p:attrName>style.visibility</p:attrName>
                                        </p:attrNameLst>
                                      </p:cBhvr>
                                      <p:to>
                                        <p:strVal val="visible"/>
                                      </p:to>
                                    </p:set>
                                    <p:animEffect transition="in" filter="fade">
                                      <p:cBhvr>
                                        <p:cTn id="14" dur="1000"/>
                                        <p:tgtEl>
                                          <p:spTgt spid="14343"/>
                                        </p:tgtEl>
                                      </p:cBhvr>
                                    </p:animEffect>
                                    <p:anim calcmode="lin" valueType="num">
                                      <p:cBhvr>
                                        <p:cTn id="15" dur="1000" fill="hold"/>
                                        <p:tgtEl>
                                          <p:spTgt spid="14343"/>
                                        </p:tgtEl>
                                        <p:attrNameLst>
                                          <p:attrName>ppt_x</p:attrName>
                                        </p:attrNameLst>
                                      </p:cBhvr>
                                      <p:tavLst>
                                        <p:tav tm="0">
                                          <p:val>
                                            <p:strVal val="#ppt_x"/>
                                          </p:val>
                                        </p:tav>
                                        <p:tav tm="100000">
                                          <p:val>
                                            <p:strVal val="#ppt_x"/>
                                          </p:val>
                                        </p:tav>
                                      </p:tavLst>
                                    </p:anim>
                                    <p:anim calcmode="lin" valueType="num">
                                      <p:cBhvr>
                                        <p:cTn id="16" dur="1000" fill="hold"/>
                                        <p:tgtEl>
                                          <p:spTgt spid="14343"/>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14345"/>
                                        </p:tgtEl>
                                        <p:attrNameLst>
                                          <p:attrName>style.visibility</p:attrName>
                                        </p:attrNameLst>
                                      </p:cBhvr>
                                      <p:to>
                                        <p:strVal val="visible"/>
                                      </p:to>
                                    </p:set>
                                    <p:animEffect transition="in" filter="fade">
                                      <p:cBhvr>
                                        <p:cTn id="19" dur="1000"/>
                                        <p:tgtEl>
                                          <p:spTgt spid="14345"/>
                                        </p:tgtEl>
                                      </p:cBhvr>
                                    </p:animEffect>
                                    <p:anim calcmode="lin" valueType="num">
                                      <p:cBhvr>
                                        <p:cTn id="20" dur="1000" fill="hold"/>
                                        <p:tgtEl>
                                          <p:spTgt spid="14345"/>
                                        </p:tgtEl>
                                        <p:attrNameLst>
                                          <p:attrName>ppt_x</p:attrName>
                                        </p:attrNameLst>
                                      </p:cBhvr>
                                      <p:tavLst>
                                        <p:tav tm="0">
                                          <p:val>
                                            <p:strVal val="#ppt_x"/>
                                          </p:val>
                                        </p:tav>
                                        <p:tav tm="100000">
                                          <p:val>
                                            <p:strVal val="#ppt_x"/>
                                          </p:val>
                                        </p:tav>
                                      </p:tavLst>
                                    </p:anim>
                                    <p:anim calcmode="lin" valueType="num">
                                      <p:cBhvr>
                                        <p:cTn id="21" dur="1000" fill="hold"/>
                                        <p:tgtEl>
                                          <p:spTgt spid="143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sz="2800">
                <a:latin typeface="Bookman Old Style" panose="02050604050505020204" pitchFamily="18" charset="0"/>
              </a:rPr>
              <a:t>If objects in motion tend to stay in motion, why don’t moving objects keep moving forever?</a:t>
            </a:r>
          </a:p>
        </p:txBody>
      </p:sp>
      <p:sp>
        <p:nvSpPr>
          <p:cNvPr id="12291" name="Text Box 4"/>
          <p:cNvSpPr txBox="1">
            <a:spLocks noChangeArrowheads="1"/>
          </p:cNvSpPr>
          <p:nvPr/>
        </p:nvSpPr>
        <p:spPr bwMode="auto">
          <a:xfrm>
            <a:off x="1981200" y="1676401"/>
            <a:ext cx="8153400" cy="1116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0000"/>
              </a:lnSpc>
              <a:spcBef>
                <a:spcPct val="20000"/>
              </a:spcBef>
            </a:pPr>
            <a:r>
              <a:rPr lang="en-US" altLang="en-US" sz="2800" i="1">
                <a:latin typeface="Bookman Old Style" panose="02050604050505020204" pitchFamily="18" charset="0"/>
              </a:rPr>
              <a:t>Things don’t keep moving forever because there’s almost always an unbalanced force acting upon it.</a:t>
            </a:r>
          </a:p>
        </p:txBody>
      </p:sp>
      <p:sp>
        <p:nvSpPr>
          <p:cNvPr id="15365" name="Text Box 5"/>
          <p:cNvSpPr txBox="1">
            <a:spLocks noChangeArrowheads="1"/>
          </p:cNvSpPr>
          <p:nvPr/>
        </p:nvSpPr>
        <p:spPr bwMode="auto">
          <a:xfrm>
            <a:off x="2209800" y="3124201"/>
            <a:ext cx="5791200" cy="978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80000"/>
              </a:lnSpc>
              <a:spcBef>
                <a:spcPct val="20000"/>
              </a:spcBef>
            </a:pPr>
            <a:r>
              <a:rPr lang="en-US" altLang="en-US" sz="2400">
                <a:latin typeface="Bookman Old Style" panose="02050604050505020204" pitchFamily="18" charset="0"/>
              </a:rPr>
              <a:t>A book sliding across a table slows down and stops because of the force of </a:t>
            </a:r>
            <a:r>
              <a:rPr lang="en-US" altLang="en-US" sz="2400" i="1">
                <a:latin typeface="Bookman Old Style" panose="02050604050505020204" pitchFamily="18" charset="0"/>
              </a:rPr>
              <a:t>friction</a:t>
            </a:r>
            <a:r>
              <a:rPr lang="en-US" altLang="en-US" sz="2400">
                <a:latin typeface="Bookman Old Style" panose="02050604050505020204" pitchFamily="18" charset="0"/>
              </a:rPr>
              <a:t>.</a:t>
            </a:r>
          </a:p>
        </p:txBody>
      </p:sp>
      <p:sp>
        <p:nvSpPr>
          <p:cNvPr id="15366" name="Text Box 6"/>
          <p:cNvSpPr txBox="1">
            <a:spLocks noChangeArrowheads="1"/>
          </p:cNvSpPr>
          <p:nvPr/>
        </p:nvSpPr>
        <p:spPr bwMode="auto">
          <a:xfrm>
            <a:off x="4876800" y="4953001"/>
            <a:ext cx="57912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pPr>
            <a:r>
              <a:rPr lang="en-US" altLang="en-US" sz="2400">
                <a:latin typeface="Bookman Old Style" panose="02050604050505020204" pitchFamily="18" charset="0"/>
              </a:rPr>
              <a:t>If you throw a ball upwards it will eventually slow down and fall because of the force of </a:t>
            </a:r>
            <a:r>
              <a:rPr lang="en-US" altLang="en-US" sz="2400" i="1">
                <a:latin typeface="Bookman Old Style" panose="02050604050505020204" pitchFamily="18" charset="0"/>
              </a:rPr>
              <a:t>gravity</a:t>
            </a:r>
            <a:r>
              <a:rPr lang="en-US" altLang="en-US" sz="2400">
                <a:latin typeface="Bookman Old Style" panose="02050604050505020204" pitchFamily="18" charset="0"/>
              </a:rPr>
              <a:t>.</a:t>
            </a:r>
          </a:p>
        </p:txBody>
      </p:sp>
      <p:pic>
        <p:nvPicPr>
          <p:cNvPr id="15368" name="Picture 8" descr="MCj04040590000[1]"/>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a:xfrm>
            <a:off x="8153400" y="3124200"/>
            <a:ext cx="1600200" cy="1593850"/>
          </a:xfrm>
          <a:noFill/>
        </p:spPr>
      </p:pic>
      <p:pic>
        <p:nvPicPr>
          <p:cNvPr id="15372" name="Picture 12" descr="MPj03872050000[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09800" y="4572000"/>
            <a:ext cx="2286000"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35877886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5365"/>
                                        </p:tgtEl>
                                        <p:attrNameLst>
                                          <p:attrName>style.visibility</p:attrName>
                                        </p:attrNameLst>
                                      </p:cBhvr>
                                      <p:to>
                                        <p:strVal val="visible"/>
                                      </p:to>
                                    </p:set>
                                    <p:animEffect transition="in" filter="fade">
                                      <p:cBhvr>
                                        <p:cTn id="7" dur="1000"/>
                                        <p:tgtEl>
                                          <p:spTgt spid="15365"/>
                                        </p:tgtEl>
                                      </p:cBhvr>
                                    </p:animEffect>
                                    <p:anim calcmode="lin" valueType="num">
                                      <p:cBhvr>
                                        <p:cTn id="8" dur="1000" fill="hold"/>
                                        <p:tgtEl>
                                          <p:spTgt spid="15365"/>
                                        </p:tgtEl>
                                        <p:attrNameLst>
                                          <p:attrName>ppt_x</p:attrName>
                                        </p:attrNameLst>
                                      </p:cBhvr>
                                      <p:tavLst>
                                        <p:tav tm="0">
                                          <p:val>
                                            <p:strVal val="#ppt_x"/>
                                          </p:val>
                                        </p:tav>
                                        <p:tav tm="100000">
                                          <p:val>
                                            <p:strVal val="#ppt_x"/>
                                          </p:val>
                                        </p:tav>
                                      </p:tavLst>
                                    </p:anim>
                                    <p:anim calcmode="lin" valueType="num">
                                      <p:cBhvr>
                                        <p:cTn id="9" dur="1000" fill="hold"/>
                                        <p:tgtEl>
                                          <p:spTgt spid="15365"/>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5368"/>
                                        </p:tgtEl>
                                        <p:attrNameLst>
                                          <p:attrName>style.visibility</p:attrName>
                                        </p:attrNameLst>
                                      </p:cBhvr>
                                      <p:to>
                                        <p:strVal val="visible"/>
                                      </p:to>
                                    </p:set>
                                    <p:animEffect transition="in" filter="fade">
                                      <p:cBhvr>
                                        <p:cTn id="12" dur="1000"/>
                                        <p:tgtEl>
                                          <p:spTgt spid="15368"/>
                                        </p:tgtEl>
                                      </p:cBhvr>
                                    </p:animEffect>
                                    <p:anim calcmode="lin" valueType="num">
                                      <p:cBhvr>
                                        <p:cTn id="13" dur="1000" fill="hold"/>
                                        <p:tgtEl>
                                          <p:spTgt spid="15368"/>
                                        </p:tgtEl>
                                        <p:attrNameLst>
                                          <p:attrName>ppt_x</p:attrName>
                                        </p:attrNameLst>
                                      </p:cBhvr>
                                      <p:tavLst>
                                        <p:tav tm="0">
                                          <p:val>
                                            <p:strVal val="#ppt_x"/>
                                          </p:val>
                                        </p:tav>
                                        <p:tav tm="100000">
                                          <p:val>
                                            <p:strVal val="#ppt_x"/>
                                          </p:val>
                                        </p:tav>
                                      </p:tavLst>
                                    </p:anim>
                                    <p:anim calcmode="lin" valueType="num">
                                      <p:cBhvr>
                                        <p:cTn id="14" dur="1000" fill="hold"/>
                                        <p:tgtEl>
                                          <p:spTgt spid="15368"/>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15372"/>
                                        </p:tgtEl>
                                        <p:attrNameLst>
                                          <p:attrName>style.visibility</p:attrName>
                                        </p:attrNameLst>
                                      </p:cBhvr>
                                      <p:to>
                                        <p:strVal val="visible"/>
                                      </p:to>
                                    </p:set>
                                    <p:animEffect transition="in" filter="fade">
                                      <p:cBhvr>
                                        <p:cTn id="19" dur="1000"/>
                                        <p:tgtEl>
                                          <p:spTgt spid="15372"/>
                                        </p:tgtEl>
                                      </p:cBhvr>
                                    </p:animEffect>
                                    <p:anim calcmode="lin" valueType="num">
                                      <p:cBhvr>
                                        <p:cTn id="20" dur="1000" fill="hold"/>
                                        <p:tgtEl>
                                          <p:spTgt spid="15372"/>
                                        </p:tgtEl>
                                        <p:attrNameLst>
                                          <p:attrName>ppt_x</p:attrName>
                                        </p:attrNameLst>
                                      </p:cBhvr>
                                      <p:tavLst>
                                        <p:tav tm="0">
                                          <p:val>
                                            <p:strVal val="#ppt_x"/>
                                          </p:val>
                                        </p:tav>
                                        <p:tav tm="100000">
                                          <p:val>
                                            <p:strVal val="#ppt_x"/>
                                          </p:val>
                                        </p:tav>
                                      </p:tavLst>
                                    </p:anim>
                                    <p:anim calcmode="lin" valueType="num">
                                      <p:cBhvr>
                                        <p:cTn id="21" dur="1000" fill="hold"/>
                                        <p:tgtEl>
                                          <p:spTgt spid="15372"/>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15366"/>
                                        </p:tgtEl>
                                        <p:attrNameLst>
                                          <p:attrName>style.visibility</p:attrName>
                                        </p:attrNameLst>
                                      </p:cBhvr>
                                      <p:to>
                                        <p:strVal val="visible"/>
                                      </p:to>
                                    </p:set>
                                    <p:animEffect transition="in" filter="fade">
                                      <p:cBhvr>
                                        <p:cTn id="24" dur="1000"/>
                                        <p:tgtEl>
                                          <p:spTgt spid="15366"/>
                                        </p:tgtEl>
                                      </p:cBhvr>
                                    </p:animEffect>
                                    <p:anim calcmode="lin" valueType="num">
                                      <p:cBhvr>
                                        <p:cTn id="25" dur="1000" fill="hold"/>
                                        <p:tgtEl>
                                          <p:spTgt spid="15366"/>
                                        </p:tgtEl>
                                        <p:attrNameLst>
                                          <p:attrName>ppt_x</p:attrName>
                                        </p:attrNameLst>
                                      </p:cBhvr>
                                      <p:tavLst>
                                        <p:tav tm="0">
                                          <p:val>
                                            <p:strVal val="#ppt_x"/>
                                          </p:val>
                                        </p:tav>
                                        <p:tav tm="100000">
                                          <p:val>
                                            <p:strVal val="#ppt_x"/>
                                          </p:val>
                                        </p:tav>
                                      </p:tavLst>
                                    </p:anim>
                                    <p:anim calcmode="lin" valueType="num">
                                      <p:cBhvr>
                                        <p:cTn id="26" dur="1000" fill="hold"/>
                                        <p:tgtEl>
                                          <p:spTgt spid="153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5" grpId="0"/>
      <p:bldP spid="1536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4"/>
          <p:cNvSpPr txBox="1">
            <a:spLocks noChangeArrowheads="1"/>
          </p:cNvSpPr>
          <p:nvPr/>
        </p:nvSpPr>
        <p:spPr bwMode="auto">
          <a:xfrm>
            <a:off x="2438400" y="1981201"/>
            <a:ext cx="6324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a:p>
        </p:txBody>
      </p:sp>
      <p:sp>
        <p:nvSpPr>
          <p:cNvPr id="13315" name="Text Box 5"/>
          <p:cNvSpPr txBox="1">
            <a:spLocks noChangeArrowheads="1"/>
          </p:cNvSpPr>
          <p:nvPr/>
        </p:nvSpPr>
        <p:spPr bwMode="auto">
          <a:xfrm>
            <a:off x="2133600" y="838200"/>
            <a:ext cx="7848600" cy="201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spcBef>
                <a:spcPct val="20000"/>
              </a:spcBef>
            </a:pPr>
            <a:r>
              <a:rPr lang="en-US" altLang="en-US" sz="2800">
                <a:latin typeface="Bookman Old Style" panose="02050604050505020204" pitchFamily="18" charset="0"/>
              </a:rPr>
              <a:t>In outer space, away from gravity and any sources of friction, a rocket ship launched with a certain speed and direction would </a:t>
            </a:r>
            <a:r>
              <a:rPr lang="en-US" altLang="en-US" sz="2800" i="1">
                <a:latin typeface="Bookman Old Style" panose="02050604050505020204" pitchFamily="18" charset="0"/>
              </a:rPr>
              <a:t>keep going in that same direction and at that same speed forever</a:t>
            </a:r>
            <a:r>
              <a:rPr lang="en-US" altLang="en-US" sz="2800">
                <a:latin typeface="Bookman Old Style" panose="02050604050505020204" pitchFamily="18" charset="0"/>
              </a:rPr>
              <a:t>.</a:t>
            </a:r>
          </a:p>
        </p:txBody>
      </p:sp>
      <p:pic>
        <p:nvPicPr>
          <p:cNvPr id="35846" name="Picture 6" descr="MCj02799580000[1]"/>
          <p:cNvPicPr>
            <a:picLocks noGrp="1" noChangeAspect="1" noChangeArrowheads="1"/>
          </p:cNvPicPr>
          <p:nvPr>
            <p:ph/>
          </p:nvPr>
        </p:nvPicPr>
        <p:blipFill>
          <a:blip r:embed="rId4">
            <a:extLst>
              <a:ext uri="{28A0092B-C50C-407E-A947-70E740481C1C}">
                <a14:useLocalDpi xmlns:a14="http://schemas.microsoft.com/office/drawing/2010/main" val="0"/>
              </a:ext>
            </a:extLst>
          </a:blip>
          <a:srcRect/>
          <a:stretch>
            <a:fillRect/>
          </a:stretch>
        </p:blipFill>
        <p:spPr>
          <a:xfrm>
            <a:off x="4724400" y="3276600"/>
            <a:ext cx="2819400" cy="2725738"/>
          </a:xfrm>
          <a:noFill/>
        </p:spPr>
      </p:pic>
    </p:spTree>
    <p:custDataLst>
      <p:tags r:id="rId1"/>
    </p:custDataLst>
    <p:extLst>
      <p:ext uri="{BB962C8B-B14F-4D97-AF65-F5344CB8AC3E}">
        <p14:creationId xmlns:p14="http://schemas.microsoft.com/office/powerpoint/2010/main" val="40290200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withEffect">
                                  <p:stCondLst>
                                    <p:cond delay="0"/>
                                  </p:stCondLst>
                                  <p:childTnLst>
                                    <p:set>
                                      <p:cBhvr>
                                        <p:cTn id="6" dur="1" fill="hold">
                                          <p:stCondLst>
                                            <p:cond delay="0"/>
                                          </p:stCondLst>
                                        </p:cTn>
                                        <p:tgtEl>
                                          <p:spTgt spid="35846"/>
                                        </p:tgtEl>
                                        <p:attrNameLst>
                                          <p:attrName>style.visibility</p:attrName>
                                        </p:attrNameLst>
                                      </p:cBhvr>
                                      <p:to>
                                        <p:strVal val="visible"/>
                                      </p:to>
                                    </p:set>
                                    <p:animEffect transition="in" filter="fade">
                                      <p:cBhvr>
                                        <p:cTn id="7" dur="1000"/>
                                        <p:tgtEl>
                                          <p:spTgt spid="35846"/>
                                        </p:tgtEl>
                                      </p:cBhvr>
                                    </p:animEffect>
                                    <p:anim calcmode="lin" valueType="num">
                                      <p:cBhvr>
                                        <p:cTn id="8" dur="1000" fill="hold"/>
                                        <p:tgtEl>
                                          <p:spTgt spid="35846"/>
                                        </p:tgtEl>
                                        <p:attrNameLst>
                                          <p:attrName>ppt_x</p:attrName>
                                        </p:attrNameLst>
                                      </p:cBhvr>
                                      <p:tavLst>
                                        <p:tav tm="0">
                                          <p:val>
                                            <p:strVal val="#ppt_x"/>
                                          </p:val>
                                        </p:tav>
                                        <p:tav tm="100000">
                                          <p:val>
                                            <p:strVal val="#ppt_x"/>
                                          </p:val>
                                        </p:tav>
                                      </p:tavLst>
                                    </p:anim>
                                    <p:anim calcmode="lin" valueType="num">
                                      <p:cBhvr>
                                        <p:cTn id="9" dur="1000" fill="hold"/>
                                        <p:tgtEl>
                                          <p:spTgt spid="358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1|1.9|2"/>
</p:tagLst>
</file>

<file path=ppt/tags/tag10.xml><?xml version="1.0" encoding="utf-8"?>
<p:tagLst xmlns:a="http://schemas.openxmlformats.org/drawingml/2006/main" xmlns:r="http://schemas.openxmlformats.org/officeDocument/2006/relationships" xmlns:p="http://schemas.openxmlformats.org/presentationml/2006/main">
  <p:tag name="TIMING" val="|2|3.2|2.1"/>
</p:tagLst>
</file>

<file path=ppt/tags/tag11.xml><?xml version="1.0" encoding="utf-8"?>
<p:tagLst xmlns:a="http://schemas.openxmlformats.org/drawingml/2006/main" xmlns:r="http://schemas.openxmlformats.org/officeDocument/2006/relationships" xmlns:p="http://schemas.openxmlformats.org/presentationml/2006/main">
  <p:tag name="TIMING" val="|1.4|10.4|8.6"/>
</p:tagLst>
</file>

<file path=ppt/tags/tag12.xml><?xml version="1.0" encoding="utf-8"?>
<p:tagLst xmlns:a="http://schemas.openxmlformats.org/drawingml/2006/main" xmlns:r="http://schemas.openxmlformats.org/officeDocument/2006/relationships" xmlns:p="http://schemas.openxmlformats.org/presentationml/2006/main">
  <p:tag name="TIMING" val="|1.6|4.1|2.9|3.5|3.7"/>
</p:tagLst>
</file>

<file path=ppt/tags/tag13.xml><?xml version="1.0" encoding="utf-8"?>
<p:tagLst xmlns:a="http://schemas.openxmlformats.org/drawingml/2006/main" xmlns:r="http://schemas.openxmlformats.org/officeDocument/2006/relationships" xmlns:p="http://schemas.openxmlformats.org/presentationml/2006/main">
  <p:tag name="TIMING" val="|2.4|5.3|10.7"/>
</p:tagLst>
</file>

<file path=ppt/tags/tag14.xml><?xml version="1.0" encoding="utf-8"?>
<p:tagLst xmlns:a="http://schemas.openxmlformats.org/drawingml/2006/main" xmlns:r="http://schemas.openxmlformats.org/officeDocument/2006/relationships" xmlns:p="http://schemas.openxmlformats.org/presentationml/2006/main">
  <p:tag name="TIMING" val="|1.5"/>
</p:tagLst>
</file>

<file path=ppt/tags/tag15.xml><?xml version="1.0" encoding="utf-8"?>
<p:tagLst xmlns:a="http://schemas.openxmlformats.org/drawingml/2006/main" xmlns:r="http://schemas.openxmlformats.org/officeDocument/2006/relationships" xmlns:p="http://schemas.openxmlformats.org/presentationml/2006/main">
  <p:tag name="TIMING" val="|1.4"/>
</p:tagLst>
</file>

<file path=ppt/tags/tag16.xml><?xml version="1.0" encoding="utf-8"?>
<p:tagLst xmlns:a="http://schemas.openxmlformats.org/drawingml/2006/main" xmlns:r="http://schemas.openxmlformats.org/officeDocument/2006/relationships" xmlns:p="http://schemas.openxmlformats.org/presentationml/2006/main">
  <p:tag name="TIMING" val="|1.2|12.1"/>
</p:tagLst>
</file>

<file path=ppt/tags/tag17.xml><?xml version="1.0" encoding="utf-8"?>
<p:tagLst xmlns:a="http://schemas.openxmlformats.org/drawingml/2006/main" xmlns:r="http://schemas.openxmlformats.org/officeDocument/2006/relationships" xmlns:p="http://schemas.openxmlformats.org/presentationml/2006/main">
  <p:tag name="TIMING" val="|1.3|1.9|3.9|1.9|1.9|1.9"/>
</p:tagLst>
</file>

<file path=ppt/tags/tag2.xml><?xml version="1.0" encoding="utf-8"?>
<p:tagLst xmlns:a="http://schemas.openxmlformats.org/drawingml/2006/main" xmlns:r="http://schemas.openxmlformats.org/officeDocument/2006/relationships" xmlns:p="http://schemas.openxmlformats.org/presentationml/2006/main">
  <p:tag name="TIMING" val="|1.5"/>
</p:tagLst>
</file>

<file path=ppt/tags/tag3.xml><?xml version="1.0" encoding="utf-8"?>
<p:tagLst xmlns:a="http://schemas.openxmlformats.org/drawingml/2006/main" xmlns:r="http://schemas.openxmlformats.org/officeDocument/2006/relationships" xmlns:p="http://schemas.openxmlformats.org/presentationml/2006/main">
  <p:tag name="TIMING" val="|1.5|4.6|3.6"/>
</p:tagLst>
</file>

<file path=ppt/tags/tag4.xml><?xml version="1.0" encoding="utf-8"?>
<p:tagLst xmlns:a="http://schemas.openxmlformats.org/drawingml/2006/main" xmlns:r="http://schemas.openxmlformats.org/officeDocument/2006/relationships" xmlns:p="http://schemas.openxmlformats.org/presentationml/2006/main">
  <p:tag name="TIMING" val="|1.6|4.3"/>
</p:tagLst>
</file>

<file path=ppt/tags/tag5.xml><?xml version="1.0" encoding="utf-8"?>
<p:tagLst xmlns:a="http://schemas.openxmlformats.org/drawingml/2006/main" xmlns:r="http://schemas.openxmlformats.org/officeDocument/2006/relationships" xmlns:p="http://schemas.openxmlformats.org/presentationml/2006/main">
  <p:tag name="TIMING" val="|1.4"/>
</p:tagLst>
</file>

<file path=ppt/tags/tag6.xml><?xml version="1.0" encoding="utf-8"?>
<p:tagLst xmlns:a="http://schemas.openxmlformats.org/drawingml/2006/main" xmlns:r="http://schemas.openxmlformats.org/officeDocument/2006/relationships" xmlns:p="http://schemas.openxmlformats.org/presentationml/2006/main">
  <p:tag name="TIMING" val="|1.7|4.6"/>
</p:tagLst>
</file>

<file path=ppt/tags/tag7.xml><?xml version="1.0" encoding="utf-8"?>
<p:tagLst xmlns:a="http://schemas.openxmlformats.org/drawingml/2006/main" xmlns:r="http://schemas.openxmlformats.org/officeDocument/2006/relationships" xmlns:p="http://schemas.openxmlformats.org/presentationml/2006/main">
  <p:tag name="TIMING" val="|1.4|12.:"/>
</p:tagLst>
</file>

<file path=ppt/tags/tag8.xml><?xml version="1.0" encoding="utf-8"?>
<p:tagLst xmlns:a="http://schemas.openxmlformats.org/drawingml/2006/main" xmlns:r="http://schemas.openxmlformats.org/officeDocument/2006/relationships" xmlns:p="http://schemas.openxmlformats.org/presentationml/2006/main">
  <p:tag name="TIMING" val="|3.:|5.1|3.3"/>
</p:tagLst>
</file>

<file path=ppt/tags/tag9.xml><?xml version="1.0" encoding="utf-8"?>
<p:tagLst xmlns:a="http://schemas.openxmlformats.org/drawingml/2006/main" xmlns:r="http://schemas.openxmlformats.org/officeDocument/2006/relationships" xmlns:p="http://schemas.openxmlformats.org/presentationml/2006/main">
  <p:tag name="TIMING" val="|4.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1066</Words>
  <Application>Microsoft Office PowerPoint</Application>
  <PresentationFormat>Widescreen</PresentationFormat>
  <Paragraphs>81</Paragraphs>
  <Slides>17</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Bookman Old Style</vt:lpstr>
      <vt:lpstr>Calibri</vt:lpstr>
      <vt:lpstr>Calibri Light</vt:lpstr>
      <vt:lpstr>Office Theme</vt:lpstr>
      <vt:lpstr>Newton’s Laws of Motion</vt:lpstr>
      <vt:lpstr>Newton’s First Law</vt:lpstr>
      <vt:lpstr>What does this mean?</vt:lpstr>
      <vt:lpstr>Newton’s First Law is also called the Law of Inertia</vt:lpstr>
      <vt:lpstr>What is meant by unbalanced force?</vt:lpstr>
      <vt:lpstr>Some Examples from Real Life</vt:lpstr>
      <vt:lpstr>More Examples from Real Life</vt:lpstr>
      <vt:lpstr>If objects in motion tend to stay in motion, why don’t moving objects keep moving forever?</vt:lpstr>
      <vt:lpstr>PowerPoint Presentation</vt:lpstr>
      <vt:lpstr>Newton’s Second Law</vt:lpstr>
      <vt:lpstr>What does F = ma mean?</vt:lpstr>
      <vt:lpstr>More about F = ma</vt:lpstr>
      <vt:lpstr>What does F = ma say?</vt:lpstr>
      <vt:lpstr>Newton’s Third Law</vt:lpstr>
      <vt:lpstr>What does this mean?</vt:lpstr>
      <vt:lpstr>Think about it . . .</vt:lpstr>
      <vt:lpstr>Review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Newton’s Laws of Motion</dc:title>
  <dc:creator>Erin E M. Anderson</dc:creator>
  <cp:lastModifiedBy>Erin E M. Anderson</cp:lastModifiedBy>
  <cp:revision>4</cp:revision>
  <dcterms:created xsi:type="dcterms:W3CDTF">2017-03-21T12:57:03Z</dcterms:created>
  <dcterms:modified xsi:type="dcterms:W3CDTF">2017-03-21T18:33:07Z</dcterms:modified>
</cp:coreProperties>
</file>