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9"/>
  </p:notesMasterIdLst>
  <p:handoutMasterIdLst>
    <p:handoutMasterId r:id="rId50"/>
  </p:handoutMasterIdLst>
  <p:sldIdLst>
    <p:sldId id="257" r:id="rId3"/>
    <p:sldId id="258" r:id="rId4"/>
    <p:sldId id="283" r:id="rId5"/>
    <p:sldId id="309" r:id="rId6"/>
    <p:sldId id="259" r:id="rId7"/>
    <p:sldId id="260" r:id="rId8"/>
    <p:sldId id="261" r:id="rId9"/>
    <p:sldId id="262" r:id="rId10"/>
    <p:sldId id="264" r:id="rId11"/>
    <p:sldId id="265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90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86470" autoAdjust="0"/>
  </p:normalViewPr>
  <p:slideViewPr>
    <p:cSldViewPr showGuides="1">
      <p:cViewPr varScale="1">
        <p:scale>
          <a:sx n="76" d="100"/>
          <a:sy n="76" d="100"/>
        </p:scale>
        <p:origin x="120" y="90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9/4/2018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9/4/2018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Coach Whitaker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and Your Wellness</a:t>
            </a:r>
          </a:p>
        </p:txBody>
      </p:sp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with a partner, Controllable Risk Factors Table </a:t>
            </a:r>
          </a:p>
          <a:p>
            <a:pPr marL="45720" indent="0">
              <a:buNone/>
            </a:pPr>
            <a:r>
              <a:rPr lang="en-US" dirty="0"/>
              <a:t>For—chronic diseases, other life stresses (making parents happy), poor health habits, or risky behavior.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Most Have:</a:t>
            </a:r>
          </a:p>
          <a:p>
            <a:pPr marL="502920" indent="-457200">
              <a:buAutoNum type="arabicPeriod"/>
            </a:pPr>
            <a:r>
              <a:rPr lang="en-US" dirty="0"/>
              <a:t>What it is?</a:t>
            </a:r>
          </a:p>
          <a:p>
            <a:pPr marL="502920" indent="-457200">
              <a:buAutoNum type="arabicPeriod"/>
            </a:pPr>
            <a:r>
              <a:rPr lang="en-US" dirty="0"/>
              <a:t>Drawing in the middle.</a:t>
            </a:r>
          </a:p>
          <a:p>
            <a:pPr marL="502920" indent="-457200">
              <a:buAutoNum type="arabicPeriod"/>
            </a:pPr>
            <a:r>
              <a:rPr lang="en-US" dirty="0"/>
              <a:t>Six controllable risk factors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Activity Choices</a:t>
            </a:r>
          </a:p>
        </p:txBody>
      </p:sp>
    </p:spTree>
    <p:extLst>
      <p:ext uri="{BB962C8B-B14F-4D97-AF65-F5344CB8AC3E}">
        <p14:creationId xmlns:p14="http://schemas.microsoft.com/office/powerpoint/2010/main" val="143784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What is being Healthy?</a:t>
            </a:r>
          </a:p>
          <a:p>
            <a:r>
              <a:rPr lang="en-US" dirty="0"/>
              <a:t>More than being physically fit and free from disease.</a:t>
            </a:r>
          </a:p>
          <a:p>
            <a:r>
              <a:rPr lang="en-US" dirty="0"/>
              <a:t>Health—is state of well-being in which all of the components of health are </a:t>
            </a:r>
            <a:r>
              <a:rPr lang="en-US"/>
              <a:t>in balance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and Wellness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212" y="533400"/>
            <a:ext cx="2790825" cy="1638300"/>
          </a:xfrm>
          <a:prstGeom prst="rect">
            <a:avLst/>
          </a:prstGeom>
        </p:spPr>
      </p:pic>
      <p:pic>
        <p:nvPicPr>
          <p:cNvPr id="5122" name="Picture 2" descr="Image result for health and well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39624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rabicPeriod"/>
            </a:pPr>
            <a:r>
              <a:rPr lang="en-US" dirty="0"/>
              <a:t>Physical Health—refers to the way your body functions—eating right, exercise, being at recommended body weight, and being free of sickness and disease.</a:t>
            </a:r>
          </a:p>
          <a:p>
            <a:pPr marL="502920" indent="-457200">
              <a:buAutoNum type="arabicPeriod"/>
            </a:pPr>
            <a:r>
              <a:rPr lang="en-US" dirty="0"/>
              <a:t>Emotional Health—is expressing your emotions in a positive, nondestructive way.  Emotionally healthy people can cope with unpleasant emotions and not get overwhelmed by them.</a:t>
            </a:r>
          </a:p>
          <a:p>
            <a:pPr marL="502920" indent="-457200">
              <a:buAutoNum type="arabicPeriod"/>
            </a:pPr>
            <a:r>
              <a:rPr lang="en-US" dirty="0"/>
              <a:t>Social Health—is the quality of your relationships with friends, family, teachers, and other you are in contact with.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Components of Health</a:t>
            </a:r>
          </a:p>
        </p:txBody>
      </p:sp>
      <p:sp>
        <p:nvSpPr>
          <p:cNvPr id="4" name="AutoShape 4" descr="Image result for components of heal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12" y="4572000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5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rabicPeriod" startAt="4"/>
            </a:pPr>
            <a:r>
              <a:rPr lang="en-US" dirty="0"/>
              <a:t>Mental Health—is the ability to recognize reality and cope with the demands of daily life.  Mental Health is strongly influenced by your emotional health.  More than having a mental illness.  High self-esteem.</a:t>
            </a:r>
          </a:p>
          <a:p>
            <a:pPr marL="502920" indent="-457200">
              <a:buAutoNum type="arabicPeriod" startAt="4"/>
            </a:pPr>
            <a:r>
              <a:rPr lang="en-US" dirty="0"/>
              <a:t>Spiritual Health-is maintaining harmonious relationships with other living things and having spiritual direction and purpose.  Purpose or religion.</a:t>
            </a:r>
          </a:p>
          <a:p>
            <a:r>
              <a:rPr lang="en-US" dirty="0"/>
              <a:t>Spiritual health also includes living to one’s ethics, morals, and values.</a:t>
            </a:r>
          </a:p>
          <a:p>
            <a:pPr marL="502920" indent="-457200">
              <a:buAutoNum type="arabicPeriod" startAt="6"/>
            </a:pPr>
            <a:r>
              <a:rPr lang="en-US" dirty="0"/>
              <a:t>Environment Health—is keeping your air and water clean, your food safe, and the land around you enjoyable and safe.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Components of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812" y="12700"/>
            <a:ext cx="2476500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737" y="4991100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Wellness-is the achievement of a person’s best in all six components of health</a:t>
            </a:r>
          </a:p>
          <a:p>
            <a:r>
              <a:rPr lang="en-US" dirty="0"/>
              <a:t>Unrealistic to think a person can do this all the time.  It is more of a continuum or a sliding scale.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Wellness: Striving for Optimal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2" y="3581400"/>
            <a:ext cx="30861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6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Heredity Influences—traits you inherit from your parents.</a:t>
            </a:r>
          </a:p>
          <a:p>
            <a:r>
              <a:rPr lang="en-US" dirty="0"/>
              <a:t>Social influences—your health is influenced by the relationships you have with other people.</a:t>
            </a:r>
          </a:p>
          <a:p>
            <a:r>
              <a:rPr lang="en-US" dirty="0"/>
              <a:t>Cultural influences—culture is the values, beliefs, and practices shared by people that have a common background.  </a:t>
            </a:r>
          </a:p>
          <a:p>
            <a:r>
              <a:rPr lang="en-US" dirty="0"/>
              <a:t>Environmental influences—Your surroundings, the area where you live, and all the things you have contact with are part of your environment.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Influences on Your Wellness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612" y="523875"/>
            <a:ext cx="3505200" cy="130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12" y="4600575"/>
            <a:ext cx="2771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5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Six Components of Health</a:t>
            </a:r>
          </a:p>
          <a:p>
            <a:r>
              <a:rPr lang="en-US" dirty="0"/>
              <a:t>Concept Map of Six Components of Health with two positive and two negative aspects of each 6 components.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*Make a List of Every Decision You Make in a Day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389550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Life skills will help you build a healthy life.</a:t>
            </a:r>
          </a:p>
          <a:p>
            <a:r>
              <a:rPr lang="en-US" dirty="0"/>
              <a:t>Learning to use life skills will boost your wellness throughout your life.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for a Healthy Life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Image result for life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1" y="533400"/>
            <a:ext cx="578017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6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/>
              <a:t>Assessing your health—helps you to evaluate your health so you know what to improve.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Communicating effectively—teach you good communication skills, which include knowing how to listen and speak effectively.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Practicing Wellness—how to practice healthy behaviors daily so you can have life-long help.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Coping—dealing with troubles or problems in an effective way.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Being a wise consumer—help you make good decisions when buying health products and services.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Life Skills</a:t>
            </a:r>
          </a:p>
        </p:txBody>
      </p:sp>
      <p:pic>
        <p:nvPicPr>
          <p:cNvPr id="2050" name="Picture 2" descr="Image result for life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447674"/>
            <a:ext cx="398145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3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rabicPeriod" startAt="6"/>
            </a:pPr>
            <a:r>
              <a:rPr lang="en-US" dirty="0"/>
              <a:t>Evaluating Media Messages—media has a significant influence on how you learn about the world.  This skills gives you the tools to analyze media messages.</a:t>
            </a:r>
          </a:p>
          <a:p>
            <a:pPr marL="502920" indent="-457200">
              <a:buAutoNum type="arabicPeriod" startAt="6"/>
            </a:pPr>
            <a:r>
              <a:rPr lang="en-US" dirty="0"/>
              <a:t>Using Community Resources—this life skill will help you find these services to provide help to all six components of health.</a:t>
            </a:r>
          </a:p>
          <a:p>
            <a:pPr marL="502920" indent="-457200">
              <a:buAutoNum type="arabicPeriod" startAt="6"/>
            </a:pPr>
            <a:r>
              <a:rPr lang="en-US" dirty="0"/>
              <a:t>Making GREAT Decisions--everyone wants to make the right decisions for themselves.  Life is about the choices you make.</a:t>
            </a:r>
          </a:p>
          <a:p>
            <a:pPr marL="502920" indent="-457200">
              <a:buAutoNum type="arabicPeriod" startAt="6"/>
            </a:pPr>
            <a:r>
              <a:rPr lang="en-US" dirty="0"/>
              <a:t>Using Refusal Skills—provides you with different ways to say no to the things you do not want to do.</a:t>
            </a:r>
          </a:p>
          <a:p>
            <a:pPr marL="502920" indent="-457200">
              <a:buAutoNum type="arabicPeriod" startAt="6"/>
            </a:pPr>
            <a:r>
              <a:rPr lang="en-US" dirty="0"/>
              <a:t>Setting Goals—provides help to reach your life goals.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Life Skills</a:t>
            </a:r>
          </a:p>
        </p:txBody>
      </p:sp>
      <p:pic>
        <p:nvPicPr>
          <p:cNvPr id="3074" name="Picture 2" descr="http://www.lifeskillshs.com/images/newhome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814386"/>
            <a:ext cx="3810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Lifestyle diseases—disease caused by unhealthy behaviors and other factors.</a:t>
            </a:r>
          </a:p>
          <a:p>
            <a:r>
              <a:rPr lang="en-US" dirty="0"/>
              <a:t>Risk Factor—anything that increases the likelihood of injury, disease, or health problems.</a:t>
            </a:r>
          </a:p>
          <a:p>
            <a:r>
              <a:rPr lang="en-US" dirty="0"/>
              <a:t>Sedentary—not taking part of physical activity regularly.</a:t>
            </a:r>
          </a:p>
          <a:p>
            <a:r>
              <a:rPr lang="en-US" dirty="0"/>
              <a:t>Health—state of well being in which all components of health are in balance.</a:t>
            </a:r>
          </a:p>
          <a:p>
            <a:r>
              <a:rPr lang="en-US" dirty="0"/>
              <a:t>Value—a strong belief or ideal</a:t>
            </a:r>
          </a:p>
          <a:p>
            <a:r>
              <a:rPr lang="en-US" dirty="0"/>
              <a:t>Wellness—the achievement of a person’s best in all 6 components of health.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make decisions everyday about EVERYTHING everyday.</a:t>
            </a:r>
          </a:p>
          <a:p>
            <a:r>
              <a:rPr lang="en-US" dirty="0"/>
              <a:t>Making decisions is important because YOU are responsible for the consequences of your decisions.</a:t>
            </a:r>
          </a:p>
          <a:p>
            <a:r>
              <a:rPr lang="en-US" dirty="0"/>
              <a:t>Consequences are the results of your actions and decisions.</a:t>
            </a:r>
          </a:p>
          <a:p>
            <a:r>
              <a:rPr lang="en-US" dirty="0"/>
              <a:t>Seek advice and collaborate important decisions with your parents or someone you trust.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GREAT Decisions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12" y="30480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612" y="4359275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dirty="0"/>
              <a:t>G—Give thought to the problem</a:t>
            </a:r>
          </a:p>
          <a:p>
            <a:r>
              <a:rPr lang="en-US" dirty="0"/>
              <a:t>Pause and think before giving an impulsive answer.</a:t>
            </a:r>
          </a:p>
          <a:p>
            <a:pPr marL="45720" indent="0">
              <a:buNone/>
            </a:pPr>
            <a:r>
              <a:rPr lang="en-US" dirty="0"/>
              <a:t>R—Review your choices</a:t>
            </a:r>
          </a:p>
          <a:p>
            <a:r>
              <a:rPr lang="en-US" dirty="0"/>
              <a:t>Helps to think about all choices.</a:t>
            </a:r>
          </a:p>
          <a:p>
            <a:pPr marL="45720" indent="0">
              <a:buNone/>
            </a:pPr>
            <a:r>
              <a:rPr lang="en-US" dirty="0"/>
              <a:t>E—Evaluate the consequences of each choice</a:t>
            </a:r>
          </a:p>
          <a:p>
            <a:r>
              <a:rPr lang="en-US" dirty="0"/>
              <a:t>Weigh the pros and cons of each choice.</a:t>
            </a:r>
          </a:p>
          <a:p>
            <a:pPr marL="45720" indent="0">
              <a:buNone/>
            </a:pPr>
            <a:r>
              <a:rPr lang="en-US" dirty="0"/>
              <a:t>A—Assess and choose the best choice</a:t>
            </a:r>
          </a:p>
          <a:p>
            <a:r>
              <a:rPr lang="en-US" dirty="0"/>
              <a:t>Make the choice.  Your values have a big effect on your decision making.</a:t>
            </a:r>
          </a:p>
          <a:p>
            <a:pPr marL="45720" indent="0">
              <a:buNone/>
            </a:pPr>
            <a:r>
              <a:rPr lang="en-US" dirty="0"/>
              <a:t>T—Think it over afterward</a:t>
            </a:r>
          </a:p>
          <a:p>
            <a:r>
              <a:rPr lang="en-US" dirty="0"/>
              <a:t>Reflect on the choice.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GREAT Decisions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325" y="16129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5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will make mistakes—Make up for them!!!</a:t>
            </a:r>
          </a:p>
          <a:p>
            <a:r>
              <a:rPr lang="en-US" dirty="0"/>
              <a:t>If you make a poor decision:</a:t>
            </a:r>
          </a:p>
          <a:p>
            <a:pPr marL="45720" indent="0">
              <a:buNone/>
            </a:pPr>
            <a:r>
              <a:rPr lang="en-US" dirty="0"/>
              <a:t>STOP—stop and admit that you made a poor decision.  When you admit your wrong decision, you take responsibility for it.</a:t>
            </a:r>
          </a:p>
          <a:p>
            <a:pPr marL="45720" indent="0">
              <a:buNone/>
            </a:pPr>
            <a:r>
              <a:rPr lang="en-US" dirty="0"/>
              <a:t>THINK—think about someone that you can talk about the problem.  Discuss ways to fix the situation.</a:t>
            </a:r>
          </a:p>
          <a:p>
            <a:pPr marL="45720" indent="0">
              <a:buNone/>
            </a:pPr>
            <a:r>
              <a:rPr lang="en-US" dirty="0"/>
              <a:t>GO—do your best to correct the situation.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Makes Mistakes	</a:t>
            </a:r>
          </a:p>
        </p:txBody>
      </p:sp>
      <p:pic>
        <p:nvPicPr>
          <p:cNvPr id="4098" name="Picture 2" descr="Image result for making mistak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10" y="1828800"/>
            <a:ext cx="426360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1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 yourself advice on my top ten life survival skills.</a:t>
            </a:r>
          </a:p>
          <a:p>
            <a:pPr marL="502920" indent="-457200">
              <a:buAutoNum type="arabicPeriod"/>
            </a:pPr>
            <a:r>
              <a:rPr lang="en-US" dirty="0"/>
              <a:t>Graphic</a:t>
            </a:r>
          </a:p>
          <a:p>
            <a:pPr marL="502920" indent="-457200">
              <a:buAutoNum type="arabicPeriod"/>
            </a:pPr>
            <a:r>
              <a:rPr lang="en-US" dirty="0"/>
              <a:t>Act it Out</a:t>
            </a:r>
          </a:p>
          <a:p>
            <a:pPr marL="502920" indent="-457200">
              <a:buAutoNum type="arabicPeriod"/>
            </a:pPr>
            <a:r>
              <a:rPr lang="en-US" dirty="0"/>
              <a:t>Speech</a:t>
            </a:r>
          </a:p>
          <a:p>
            <a:pPr marL="502920" indent="-457200">
              <a:buAutoNum type="arabicPeriod"/>
            </a:pPr>
            <a:r>
              <a:rPr lang="en-US" dirty="0"/>
              <a:t>Sing or write a song about 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	Talking My Baby Self</a:t>
            </a:r>
          </a:p>
        </p:txBody>
      </p:sp>
    </p:spTree>
    <p:extLst>
      <p:ext uri="{BB962C8B-B14F-4D97-AF65-F5344CB8AC3E}">
        <p14:creationId xmlns:p14="http://schemas.microsoft.com/office/powerpoint/2010/main" val="18038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Who influences you?</a:t>
            </a:r>
          </a:p>
          <a:p>
            <a:r>
              <a:rPr lang="en-US" dirty="0"/>
              <a:t>Peer pressure—is a feeling that you should do something because that is what your friends want.</a:t>
            </a:r>
          </a:p>
          <a:p>
            <a:r>
              <a:rPr lang="en-US" dirty="0"/>
              <a:t>Your family can also influence your behaviors and decisions.</a:t>
            </a:r>
          </a:p>
          <a:p>
            <a:r>
              <a:rPr lang="en-US" dirty="0"/>
              <a:t>Media can influences your decisions as well.</a:t>
            </a:r>
          </a:p>
          <a:p>
            <a:pPr marL="45720" indent="0">
              <a:buNone/>
            </a:pPr>
            <a:r>
              <a:rPr lang="en-US" dirty="0"/>
              <a:t>Influences can be:</a:t>
            </a:r>
          </a:p>
          <a:p>
            <a:pPr marL="502920" indent="-457200">
              <a:buAutoNum type="arabicPeriod"/>
            </a:pPr>
            <a:r>
              <a:rPr lang="en-US" dirty="0"/>
              <a:t>Positive—having positive role models and being influenced to improve yourself.</a:t>
            </a:r>
          </a:p>
          <a:p>
            <a:pPr marL="502920" indent="-457200">
              <a:buAutoNum type="arabicPeriod"/>
            </a:pPr>
            <a:r>
              <a:rPr lang="en-US" dirty="0"/>
              <a:t>Negative—being pressured to do something that you don’t want to do.</a:t>
            </a:r>
          </a:p>
          <a:p>
            <a:pPr marL="45720" indent="0">
              <a:buNone/>
            </a:pPr>
            <a:r>
              <a:rPr lang="en-US" dirty="0"/>
              <a:t>Consequences of negative pressure can be serious.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Resisting Pressure From Others</a:t>
            </a:r>
          </a:p>
        </p:txBody>
      </p:sp>
      <p:pic>
        <p:nvPicPr>
          <p:cNvPr id="5122" name="Picture 2" descr="Image result for peer pres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304800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15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Pressure that results from being swayed to do something because people you look up to are doing it.  Examples:</a:t>
            </a:r>
          </a:p>
          <a:p>
            <a:r>
              <a:rPr lang="en-US" dirty="0"/>
              <a:t>TV</a:t>
            </a:r>
          </a:p>
          <a:p>
            <a:r>
              <a:rPr lang="en-US" dirty="0"/>
              <a:t>Radio</a:t>
            </a:r>
          </a:p>
          <a:p>
            <a:r>
              <a:rPr lang="en-US" dirty="0"/>
              <a:t>Advertising</a:t>
            </a:r>
          </a:p>
          <a:p>
            <a:r>
              <a:rPr lang="en-US" dirty="0"/>
              <a:t>Role Models</a:t>
            </a:r>
          </a:p>
          <a:p>
            <a:r>
              <a:rPr lang="en-US" dirty="0"/>
              <a:t>Popular People</a:t>
            </a:r>
          </a:p>
          <a:p>
            <a:r>
              <a:rPr lang="en-US" dirty="0"/>
              <a:t>Famous People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Indirect Pressure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Pressure that results from someone who tries to convince you to do something that you don’t want to.  Examples:</a:t>
            </a:r>
          </a:p>
          <a:p>
            <a:pPr marL="502920" indent="-457200">
              <a:buAutoNum type="arabicPeriod"/>
            </a:pPr>
            <a:r>
              <a:rPr lang="en-US" dirty="0"/>
              <a:t>Teasing</a:t>
            </a:r>
          </a:p>
          <a:p>
            <a:pPr marL="502920" indent="-457200">
              <a:buAutoNum type="arabicPeriod"/>
            </a:pPr>
            <a:r>
              <a:rPr lang="en-US" dirty="0"/>
              <a:t>Persuasion</a:t>
            </a:r>
          </a:p>
          <a:p>
            <a:pPr marL="502920" indent="-457200">
              <a:buAutoNum type="arabicPeriod"/>
            </a:pPr>
            <a:r>
              <a:rPr lang="en-US" dirty="0"/>
              <a:t>Explanations</a:t>
            </a:r>
          </a:p>
          <a:p>
            <a:pPr marL="502920" indent="-457200">
              <a:buAutoNum type="arabicPeriod"/>
            </a:pPr>
            <a:r>
              <a:rPr lang="en-US" dirty="0"/>
              <a:t>Put-downs</a:t>
            </a:r>
          </a:p>
          <a:p>
            <a:pPr marL="502920" indent="-457200">
              <a:buAutoNum type="arabicPeriod"/>
            </a:pPr>
            <a:r>
              <a:rPr lang="en-US" dirty="0"/>
              <a:t>Threats</a:t>
            </a:r>
          </a:p>
          <a:p>
            <a:pPr marL="502920" indent="-457200">
              <a:buAutoNum type="arabicPeriod"/>
            </a:pPr>
            <a:r>
              <a:rPr lang="en-US" dirty="0"/>
              <a:t>Bribery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 Pressure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Types of Pressure</a:t>
            </a:r>
          </a:p>
        </p:txBody>
      </p:sp>
      <p:pic>
        <p:nvPicPr>
          <p:cNvPr id="6146" name="Picture 2" descr="Image result for peer pres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75" y="317499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25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strategy or strategies to avoid doing something you don’t want to do.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Blame someone else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Give a reason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Ignore the request or pressure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Leave the situation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Say NO Thanks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Say no and mean it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Keep saying no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Make a joke of it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Make an excuse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Suggest to do something else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Change the subject 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Team up with someone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Refusal Skills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811" y="546100"/>
            <a:ext cx="5780173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8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	Refusal Skills Skits</a:t>
            </a:r>
          </a:p>
        </p:txBody>
      </p:sp>
    </p:spTree>
    <p:extLst>
      <p:ext uri="{BB962C8B-B14F-4D97-AF65-F5344CB8AC3E}">
        <p14:creationId xmlns:p14="http://schemas.microsoft.com/office/powerpoint/2010/main" val="30080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Benefits of High Self-Esteem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Increased respect (VOICE)—respect themselves by taking care of themselves.  Respect your values and beliefs.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Increased ability to reach goals.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Increased willingness to try—have the will to try new things and don’t get discourage easy.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Increased feelings of value—feel they are a valuable part of their family, school, and community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Self Esteem—is a measure of how much you value, respect, and feel confident about yourself. (How you feel about yourself affects everything you do)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Esteem and Mental Health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25" y="3863975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of Low Self Esteem (More vulnerable to peer pressure)</a:t>
            </a:r>
          </a:p>
          <a:p>
            <a:pPr marL="502920" indent="-457200">
              <a:buAutoNum type="arabicPeriod"/>
            </a:pPr>
            <a:r>
              <a:rPr lang="en-US" dirty="0"/>
              <a:t>May not respectful to themselves or others.</a:t>
            </a:r>
          </a:p>
          <a:p>
            <a:pPr marL="502920" indent="-457200">
              <a:buAutoNum type="arabicPeriod"/>
            </a:pPr>
            <a:r>
              <a:rPr lang="en-US" dirty="0"/>
              <a:t>Harmful to mental health.  Linked to suicide, depression, eating disorders, running away, and violence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Risks of Low Self-Esteem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612" y="4498975"/>
            <a:ext cx="30480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9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 skill—a tool for building a healthy life.</a:t>
            </a:r>
          </a:p>
          <a:p>
            <a:r>
              <a:rPr lang="en-US" dirty="0"/>
              <a:t>Coping—dealing with problems and troubles in an effective way.</a:t>
            </a:r>
          </a:p>
          <a:p>
            <a:r>
              <a:rPr lang="en-US" dirty="0"/>
              <a:t>Resource—something that you can use to help achieve a goal.</a:t>
            </a:r>
          </a:p>
          <a:p>
            <a:r>
              <a:rPr lang="en-US" dirty="0"/>
              <a:t>Consequence—a result of your actions and decisions.</a:t>
            </a:r>
          </a:p>
          <a:p>
            <a:r>
              <a:rPr lang="en-US" dirty="0"/>
              <a:t>Collaborate—to work together with one or more people.</a:t>
            </a:r>
          </a:p>
          <a:p>
            <a:r>
              <a:rPr lang="en-US" dirty="0"/>
              <a:t>Peer Pressure—a feeling you should do something because that is what your friends want.</a:t>
            </a:r>
          </a:p>
          <a:p>
            <a:r>
              <a:rPr lang="en-US" dirty="0"/>
              <a:t>Refusal skills—a strategy to avoid doing something you don’t want to do.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319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Feels insecure</a:t>
            </a:r>
          </a:p>
          <a:p>
            <a:r>
              <a:rPr lang="en-US" dirty="0"/>
              <a:t>Disrespects self and others</a:t>
            </a:r>
          </a:p>
          <a:p>
            <a:r>
              <a:rPr lang="en-US" dirty="0"/>
              <a:t>Vulnerable to peer pressure</a:t>
            </a:r>
          </a:p>
          <a:p>
            <a:r>
              <a:rPr lang="en-US" dirty="0"/>
              <a:t>Doesn’t feel valuable</a:t>
            </a:r>
          </a:p>
          <a:p>
            <a:r>
              <a:rPr lang="en-US" dirty="0"/>
              <a:t>Feels depressed</a:t>
            </a:r>
          </a:p>
          <a:p>
            <a:r>
              <a:rPr lang="en-US" dirty="0"/>
              <a:t>Fears failure</a:t>
            </a:r>
          </a:p>
          <a:p>
            <a:r>
              <a:rPr lang="en-US" dirty="0"/>
              <a:t>Uses drugs and alcohol</a:t>
            </a:r>
          </a:p>
          <a:p>
            <a:r>
              <a:rPr lang="en-US" dirty="0"/>
              <a:t>Feels pessimistic</a:t>
            </a:r>
          </a:p>
          <a:p>
            <a:r>
              <a:rPr lang="en-US" dirty="0"/>
              <a:t>Behaves destructively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Low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Speaks up for self</a:t>
            </a:r>
          </a:p>
          <a:p>
            <a:r>
              <a:rPr lang="en-US" dirty="0"/>
              <a:t>Respects self and others</a:t>
            </a:r>
          </a:p>
          <a:p>
            <a:r>
              <a:rPr lang="en-US" dirty="0"/>
              <a:t>Tries new things</a:t>
            </a:r>
          </a:p>
          <a:p>
            <a:r>
              <a:rPr lang="en-US" dirty="0"/>
              <a:t>Feels valuable to society</a:t>
            </a:r>
          </a:p>
          <a:p>
            <a:r>
              <a:rPr lang="en-US" dirty="0"/>
              <a:t>Adjusts to change</a:t>
            </a:r>
          </a:p>
          <a:p>
            <a:r>
              <a:rPr lang="en-US" dirty="0"/>
              <a:t>Feels optimistic</a:t>
            </a:r>
          </a:p>
          <a:p>
            <a:r>
              <a:rPr lang="en-US" dirty="0"/>
              <a:t>Makes decisions based on values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V Low Self Esteem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812" y="804863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4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Starts when you are born (Parents)</a:t>
            </a:r>
          </a:p>
          <a:p>
            <a:pPr marL="502920" indent="-457200">
              <a:buAutoNum type="arabicPeriod"/>
            </a:pPr>
            <a:r>
              <a:rPr lang="en-US" dirty="0"/>
              <a:t>Self Concept</a:t>
            </a:r>
          </a:p>
          <a:p>
            <a:r>
              <a:rPr lang="en-US" dirty="0"/>
              <a:t>Measure how someone views themselves</a:t>
            </a:r>
          </a:p>
          <a:p>
            <a:pPr marL="502920" indent="-457200">
              <a:buAutoNum type="arabicPeriod" startAt="2"/>
            </a:pPr>
            <a:r>
              <a:rPr lang="en-US" dirty="0"/>
              <a:t>Interpreting Messages From Others</a:t>
            </a:r>
          </a:p>
          <a:p>
            <a:r>
              <a:rPr lang="en-US" dirty="0"/>
              <a:t>How you interpret messages about yourself has a lot to do how you view yourself.</a:t>
            </a:r>
          </a:p>
          <a:p>
            <a:pPr marL="502920" indent="-457200">
              <a:buAutoNum type="arabicPeriod" startAt="3"/>
            </a:pPr>
            <a:r>
              <a:rPr lang="en-US" dirty="0"/>
              <a:t>Negative messages</a:t>
            </a:r>
          </a:p>
          <a:p>
            <a:r>
              <a:rPr lang="en-US" dirty="0"/>
              <a:t>Can serve as good advice (constructive criticism)</a:t>
            </a:r>
          </a:p>
          <a:p>
            <a:r>
              <a:rPr lang="en-US" dirty="0"/>
              <a:t>Can be harmful—you have the power to control your self esteem.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Development of Self Esteem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12" y="1600200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02920" indent="-457200">
              <a:buAutoNum type="arabicPeriod"/>
            </a:pPr>
            <a:r>
              <a:rPr lang="en-US" dirty="0"/>
              <a:t>Use positive self-talk</a:t>
            </a:r>
          </a:p>
          <a:p>
            <a:r>
              <a:rPr lang="en-US" dirty="0"/>
              <a:t>Control the messages to yourself by coaching yourself.</a:t>
            </a:r>
          </a:p>
          <a:p>
            <a:pPr marL="502920" indent="-457200">
              <a:buAutoNum type="arabicPeriod" startAt="2"/>
            </a:pPr>
            <a:r>
              <a:rPr lang="en-US" dirty="0"/>
              <a:t>Act with Integrity</a:t>
            </a:r>
          </a:p>
          <a:p>
            <a:r>
              <a:rPr lang="en-US" dirty="0"/>
              <a:t>Doing what one knows is right</a:t>
            </a:r>
          </a:p>
          <a:p>
            <a:r>
              <a:rPr lang="en-US" dirty="0"/>
              <a:t>Don’t let anyone violate your integrity</a:t>
            </a:r>
          </a:p>
          <a:p>
            <a:pPr marL="502920" indent="-457200">
              <a:buAutoNum type="arabicPeriod" startAt="3"/>
            </a:pPr>
            <a:r>
              <a:rPr lang="en-US" dirty="0"/>
              <a:t>Choose supportive friends</a:t>
            </a:r>
          </a:p>
          <a:p>
            <a:r>
              <a:rPr lang="en-US" dirty="0"/>
              <a:t>Avoid friends that are critical, disrespectful, or bring you down.</a:t>
            </a:r>
          </a:p>
          <a:p>
            <a:pPr marL="502920" indent="-457200">
              <a:buAutoNum type="arabicPeriod" startAt="4"/>
            </a:pPr>
            <a:r>
              <a:rPr lang="en-US" dirty="0"/>
              <a:t>Accept Yourself</a:t>
            </a:r>
          </a:p>
          <a:p>
            <a:r>
              <a:rPr lang="en-US" dirty="0"/>
              <a:t>You are not perfect.  Accept who you are despite your imperfections.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Improving Your Self-Esteem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812" y="920750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dirty="0"/>
              <a:t>What are five positive things that you do well?</a:t>
            </a:r>
          </a:p>
          <a:p>
            <a:pPr marL="502920" indent="-457200">
              <a:buAutoNum type="arabicPeriod"/>
            </a:pPr>
            <a:endParaRPr lang="en-US" dirty="0"/>
          </a:p>
          <a:p>
            <a:pPr marL="502920" indent="-457200">
              <a:buAutoNum type="arabicPeriod"/>
            </a:pPr>
            <a:r>
              <a:rPr lang="en-US" dirty="0"/>
              <a:t>What is your personality like?</a:t>
            </a:r>
          </a:p>
          <a:p>
            <a:pPr marL="502920" indent="-457200">
              <a:buAutoNum type="arabicPeriod"/>
            </a:pPr>
            <a:endParaRPr lang="en-US" dirty="0"/>
          </a:p>
          <a:p>
            <a:pPr marL="502920" indent="-457200">
              <a:buAutoNum type="arabicPeriod"/>
            </a:pPr>
            <a:r>
              <a:rPr lang="en-US" dirty="0"/>
              <a:t>What are three things people would say about you?</a:t>
            </a:r>
          </a:p>
          <a:p>
            <a:pPr marL="502920" indent="-457200">
              <a:buAutoNum type="arabicPeriod"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Draw yourself and list the answers to </a:t>
            </a:r>
            <a:r>
              <a:rPr lang="en-US"/>
              <a:t>these questions.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	Promoting Yourself</a:t>
            </a:r>
          </a:p>
        </p:txBody>
      </p:sp>
    </p:spTree>
    <p:extLst>
      <p:ext uri="{BB962C8B-B14F-4D97-AF65-F5344CB8AC3E}">
        <p14:creationId xmlns:p14="http://schemas.microsoft.com/office/powerpoint/2010/main" val="33893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Mental Health is the state of mental well being in which someone can cope with the demands of daily life.</a:t>
            </a:r>
          </a:p>
          <a:p>
            <a:pPr marL="45720" indent="0">
              <a:buNone/>
            </a:pPr>
            <a:r>
              <a:rPr lang="en-US" dirty="0"/>
              <a:t>People who are mentally and emotionally healthy have the following characteristics:</a:t>
            </a:r>
          </a:p>
          <a:p>
            <a:r>
              <a:rPr lang="en-US" dirty="0"/>
              <a:t>A sense of control—take charge of their lives.</a:t>
            </a:r>
          </a:p>
          <a:p>
            <a:r>
              <a:rPr lang="en-US" dirty="0"/>
              <a:t>Ability to endure failures and frustrations—set backs part of learning.</a:t>
            </a:r>
          </a:p>
          <a:p>
            <a:r>
              <a:rPr lang="en-US" dirty="0"/>
              <a:t>Ability to see events positively—see challenges as opportunities.</a:t>
            </a:r>
          </a:p>
          <a:p>
            <a:r>
              <a:rPr lang="en-US" dirty="0"/>
              <a:t>Ability to express emotions in a healthy way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and Emotional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012" y="5310187"/>
            <a:ext cx="32194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Self Actualization—achievement of the best that a person can 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Maslow studied emotions and behaviors.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 believed that people want to reach self actualization.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order to do so people had to achieve some very basic needs.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Maslow’s Hierarchy of Needs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784" r="878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6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Emotions are the feeling that is produced in response to life experiences.  </a:t>
            </a:r>
          </a:p>
          <a:p>
            <a:r>
              <a:rPr lang="en-US" dirty="0"/>
              <a:t>Emotions are not good or bad.  </a:t>
            </a:r>
          </a:p>
          <a:p>
            <a:r>
              <a:rPr lang="en-US" dirty="0"/>
              <a:t>However, expressions of emotions can have positive or negative effects.</a:t>
            </a:r>
          </a:p>
          <a:p>
            <a:endParaRPr lang="en-US" dirty="0"/>
          </a:p>
          <a:p>
            <a:pPr marL="45720" indent="0">
              <a:buNone/>
            </a:pPr>
            <a:r>
              <a:rPr lang="en-US" dirty="0"/>
              <a:t>Learning to express your emotions:</a:t>
            </a:r>
          </a:p>
          <a:p>
            <a:pPr marL="502920" indent="-457200">
              <a:buAutoNum type="arabicPeriod"/>
            </a:pPr>
            <a:r>
              <a:rPr lang="en-US" dirty="0"/>
              <a:t>Based on how others around you express emotions.</a:t>
            </a:r>
          </a:p>
          <a:p>
            <a:pPr marL="502920" indent="-457200">
              <a:buAutoNum type="arabicPeriod"/>
            </a:pPr>
            <a:r>
              <a:rPr lang="en-US" dirty="0"/>
              <a:t>You can learn to express your emotions more constructively regardless of how others around you do.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Emotions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00" y="219075"/>
            <a:ext cx="30575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5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Emotions can be overwhelming</a:t>
            </a:r>
          </a:p>
          <a:p>
            <a:endParaRPr lang="en-US" dirty="0"/>
          </a:p>
          <a:p>
            <a:pPr marL="45720" indent="0">
              <a:buNone/>
            </a:pPr>
            <a:r>
              <a:rPr lang="en-US" dirty="0"/>
              <a:t>Suggestions to help handle them:</a:t>
            </a:r>
          </a:p>
          <a:p>
            <a:pPr marL="502920" indent="-457200">
              <a:buAutoNum type="arabicPeriod"/>
            </a:pPr>
            <a:r>
              <a:rPr lang="en-US" dirty="0"/>
              <a:t>Talk it Out</a:t>
            </a:r>
          </a:p>
          <a:p>
            <a:pPr marL="502920" indent="-457200">
              <a:buAutoNum type="arabicPeriod"/>
            </a:pPr>
            <a:r>
              <a:rPr lang="en-US" dirty="0"/>
              <a:t>Blow off steam</a:t>
            </a:r>
          </a:p>
          <a:p>
            <a:pPr marL="502920" indent="-457200">
              <a:buAutoNum type="arabicPeriod"/>
            </a:pPr>
            <a:r>
              <a:rPr lang="en-US" dirty="0"/>
              <a:t>Be creative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Emotions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012" y="3352800"/>
            <a:ext cx="3402013" cy="24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8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rabicPeriod"/>
            </a:pPr>
            <a:r>
              <a:rPr lang="en-US" dirty="0"/>
              <a:t>Anger—results from frustration or helplessness.  Keep your anger from getting out of control.</a:t>
            </a:r>
          </a:p>
          <a:p>
            <a:pPr marL="502920" indent="-457200">
              <a:buAutoNum type="arabicPeriod"/>
            </a:pPr>
            <a:r>
              <a:rPr lang="en-US" dirty="0"/>
              <a:t>Fear—use self-talk instead of thinking about being scared.</a:t>
            </a:r>
          </a:p>
          <a:p>
            <a:pPr marL="502920" indent="-457200">
              <a:buAutoNum type="arabicPeriod"/>
            </a:pPr>
            <a:r>
              <a:rPr lang="en-US" dirty="0"/>
              <a:t>Guilt—alerts you that you are behaving in a way that goes against your values.  RIGHT THE WRONG</a:t>
            </a:r>
          </a:p>
          <a:p>
            <a:pPr marL="502920" indent="-457200">
              <a:buAutoNum type="arabicPeriod"/>
            </a:pPr>
            <a:r>
              <a:rPr lang="en-US" dirty="0"/>
              <a:t>Jealously—caused by fear that something you love or own will be lost.  </a:t>
            </a:r>
          </a:p>
          <a:p>
            <a:pPr marL="502920" indent="-457200">
              <a:buAutoNum type="arabicPeriod"/>
            </a:pPr>
            <a:r>
              <a:rPr lang="en-US" dirty="0"/>
              <a:t>Loneliness—isolation from others.  Join a group, club, or team.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Difficult Emotions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12" y="510540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1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Painful emotions such as fear and guilt can be difficult to cope with.  </a:t>
            </a:r>
          </a:p>
          <a:p>
            <a:r>
              <a:rPr lang="en-US" dirty="0"/>
              <a:t>Defense mechanism is an unconscious thought or behavior used to avoid experiencing emotions.</a:t>
            </a:r>
          </a:p>
          <a:p>
            <a:r>
              <a:rPr lang="en-US" dirty="0"/>
              <a:t>Each person needs to find the right balance between managing emotions and defense mechanisms.</a:t>
            </a:r>
          </a:p>
          <a:p>
            <a:pPr marL="45720" indent="0">
              <a:buNone/>
            </a:pPr>
            <a:r>
              <a:rPr lang="en-US" dirty="0"/>
              <a:t>Some common defense mechanisms</a:t>
            </a:r>
          </a:p>
          <a:p>
            <a:pPr marL="45720" indent="0">
              <a:buNone/>
            </a:pPr>
            <a:r>
              <a:rPr lang="en-US" dirty="0"/>
              <a:t>Compensation, Daydreaming, denial, displacement, idealization, projection, rationalization, regression, repression, and sublimation.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Mechanism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012" y="0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Self-Esteem—a measure of how much you value, respect, and feel confident about yourself.</a:t>
            </a:r>
          </a:p>
          <a:p>
            <a:r>
              <a:rPr lang="en-US" dirty="0"/>
              <a:t>Empathy—the ability to understand another person’s feelings, behaviors, and attitudes.</a:t>
            </a:r>
          </a:p>
          <a:p>
            <a:r>
              <a:rPr lang="en-US" dirty="0"/>
              <a:t>Emotion—feeling that is produced in response to life experiences.</a:t>
            </a:r>
          </a:p>
          <a:p>
            <a:r>
              <a:rPr lang="en-US" dirty="0"/>
              <a:t>Defense mechanism—an unconscious behavior used to avoid experiencing unpleasant emotions.</a:t>
            </a:r>
          </a:p>
          <a:p>
            <a:r>
              <a:rPr lang="en-US" dirty="0"/>
              <a:t>Mental illness—an illness that affects a person’s thought, emotions, and behaviors.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97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Skit with Handling Emotions</a:t>
            </a:r>
          </a:p>
        </p:txBody>
      </p:sp>
    </p:spTree>
    <p:extLst>
      <p:ext uri="{BB962C8B-B14F-4D97-AF65-F5344CB8AC3E}">
        <p14:creationId xmlns:p14="http://schemas.microsoft.com/office/powerpoint/2010/main" val="80025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Mental Disorders is an illness that affects a person’s thoughts, emotions, and behaviors.</a:t>
            </a:r>
          </a:p>
          <a:p>
            <a:pPr marL="502920" indent="-457200">
              <a:buAutoNum type="arabicPeriod"/>
            </a:pPr>
            <a:r>
              <a:rPr lang="en-US" dirty="0"/>
              <a:t>MD people may not be able to have fun.</a:t>
            </a:r>
          </a:p>
          <a:p>
            <a:pPr marL="502920" indent="-457200">
              <a:buAutoNum type="arabicPeriod"/>
            </a:pPr>
            <a:r>
              <a:rPr lang="en-US" dirty="0"/>
              <a:t>They may not feel good about themselves.</a:t>
            </a:r>
          </a:p>
          <a:p>
            <a:pPr marL="502920" indent="-457200">
              <a:buAutoNum type="arabicPeriod"/>
            </a:pPr>
            <a:r>
              <a:rPr lang="en-US" dirty="0"/>
              <a:t>Struggle at developing intimate relationships</a:t>
            </a:r>
          </a:p>
          <a:p>
            <a:pPr marL="502920" indent="-457200">
              <a:buAutoNum type="arabicPeriod"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To understand mental disorders, you need to learn their symptoms.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Disorders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5" y="2362200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Extreme anxiety or irrational fear</a:t>
            </a:r>
          </a:p>
          <a:p>
            <a:r>
              <a:rPr lang="en-US" dirty="0"/>
              <a:t>Personality changes</a:t>
            </a:r>
          </a:p>
          <a:p>
            <a:r>
              <a:rPr lang="en-US" dirty="0"/>
              <a:t>False perception of reality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 are many types of Mental Disorders with a variety of symptoms.  Some of these include:</a:t>
            </a:r>
          </a:p>
          <a:p>
            <a:r>
              <a:rPr lang="en-US" dirty="0"/>
              <a:t>Too much or too little sleep</a:t>
            </a:r>
          </a:p>
          <a:p>
            <a:r>
              <a:rPr lang="en-US" dirty="0"/>
              <a:t>Feeling of extreme sadness</a:t>
            </a:r>
          </a:p>
          <a:p>
            <a:r>
              <a:rPr lang="en-US" dirty="0"/>
              <a:t>Unexplained mood changes</a:t>
            </a:r>
          </a:p>
          <a:p>
            <a:r>
              <a:rPr lang="en-US" dirty="0"/>
              <a:t>Drug or alcohol</a:t>
            </a:r>
          </a:p>
          <a:p>
            <a:r>
              <a:rPr lang="en-US" dirty="0"/>
              <a:t>Inability to concentration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Mental Disorders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812" y="38100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1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Depression is sadness and hopelessness that keep a person from carrying out everyday activities.</a:t>
            </a:r>
          </a:p>
          <a:p>
            <a:r>
              <a:rPr lang="en-US" dirty="0"/>
              <a:t>Symptoms include:  withdrawing from people, lack of energy, loss of appetite or overeating, too much or little sleep, feelings of hopelessness.</a:t>
            </a:r>
          </a:p>
          <a:p>
            <a:endParaRPr lang="en-US" dirty="0"/>
          </a:p>
          <a:p>
            <a:pPr marL="45720" indent="0">
              <a:buNone/>
            </a:pPr>
            <a:r>
              <a:rPr lang="en-US" dirty="0"/>
              <a:t>Actions of to Take:</a:t>
            </a:r>
          </a:p>
          <a:p>
            <a:pPr marL="502920" indent="-457200">
              <a:buAutoNum type="arabicPeriod"/>
            </a:pPr>
            <a:r>
              <a:rPr lang="en-US" dirty="0"/>
              <a:t>Face the problem</a:t>
            </a:r>
          </a:p>
          <a:p>
            <a:pPr marL="502920" indent="-457200">
              <a:buAutoNum type="arabicPeriod"/>
            </a:pPr>
            <a:r>
              <a:rPr lang="en-US" dirty="0"/>
              <a:t>Identify the problem (biological or loss or loneliness)</a:t>
            </a:r>
          </a:p>
          <a:p>
            <a:pPr marL="502920" indent="-457200">
              <a:buAutoNum type="arabicPeriod"/>
            </a:pPr>
            <a:r>
              <a:rPr lang="en-US" dirty="0"/>
              <a:t>Take Action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Disorders:  Depression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812" y="3276600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1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person is frequently inattentive or impulsively hyperactive to the point that he or she has problems accomplishing daily activities.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037" y="3429000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normal to feel nervous or worried but it occurs frequently or if it causes terror it may be an anxiety disorder.</a:t>
            </a:r>
          </a:p>
          <a:p>
            <a:pPr marL="502920" indent="-457200">
              <a:buAutoNum type="arabicPeriod"/>
            </a:pPr>
            <a:r>
              <a:rPr lang="en-US" dirty="0"/>
              <a:t>Panic Disorder—the person feels extreme fear for his or her life even though they are not in danger.</a:t>
            </a:r>
          </a:p>
          <a:p>
            <a:pPr marL="502920" indent="-457200">
              <a:buAutoNum type="arabicPeriod"/>
            </a:pPr>
            <a:r>
              <a:rPr lang="en-US" dirty="0"/>
              <a:t>Phobias—characterized by excessive or persistent fear of something.</a:t>
            </a:r>
          </a:p>
          <a:p>
            <a:pPr marL="502920" indent="-457200">
              <a:buAutoNum type="arabicPeriod"/>
            </a:pPr>
            <a:r>
              <a:rPr lang="en-US" dirty="0"/>
              <a:t>Obsessive Compulsive Disorder—triggered by uncomfortable thoughts and repetitive behaviors.  </a:t>
            </a:r>
          </a:p>
          <a:p>
            <a:pPr marL="45720" indent="0">
              <a:buNone/>
            </a:pPr>
            <a:r>
              <a:rPr lang="en-US" dirty="0"/>
              <a:t>Other include:  PTSD, Eating Disorders, Hypochondria, bipolar disorder, and schizophrenia.</a:t>
            </a:r>
          </a:p>
          <a:p>
            <a:pPr marL="502920" indent="-45720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Anxiety Disorders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12" y="50292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rabicPeriod"/>
            </a:pPr>
            <a:r>
              <a:rPr lang="en-US" dirty="0"/>
              <a:t>Psychotherapy</a:t>
            </a:r>
          </a:p>
          <a:p>
            <a:r>
              <a:rPr lang="en-US" dirty="0"/>
              <a:t>Counseling from a licensed therapist.</a:t>
            </a:r>
          </a:p>
          <a:p>
            <a:pPr marL="502920" indent="-457200">
              <a:buAutoNum type="arabicPeriod" startAt="2"/>
            </a:pPr>
            <a:r>
              <a:rPr lang="en-US" dirty="0"/>
              <a:t>Group Therapy</a:t>
            </a:r>
          </a:p>
          <a:p>
            <a:r>
              <a:rPr lang="en-US" dirty="0"/>
              <a:t>Counseling in a group with the same disorders.</a:t>
            </a:r>
          </a:p>
          <a:p>
            <a:pPr marL="502920" indent="-457200">
              <a:buAutoNum type="arabicPeriod" startAt="3"/>
            </a:pPr>
            <a:r>
              <a:rPr lang="en-US" dirty="0"/>
              <a:t>Medication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For Mental Disorders</a:t>
            </a:r>
          </a:p>
        </p:txBody>
      </p:sp>
      <p:pic>
        <p:nvPicPr>
          <p:cNvPr id="7170" name="Picture 2" descr="Image result for anx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4191000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3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37" y="2171700"/>
            <a:ext cx="8686801" cy="4191000"/>
          </a:xfrm>
        </p:spPr>
        <p:txBody>
          <a:bodyPr/>
          <a:lstStyle/>
          <a:p>
            <a:r>
              <a:rPr lang="en-US" dirty="0"/>
              <a:t>Health in the Past:  Infectious Diseases</a:t>
            </a:r>
          </a:p>
          <a:p>
            <a:pPr marL="502920" indent="-457200">
              <a:buAutoNum type="arabicPeriod"/>
            </a:pPr>
            <a:r>
              <a:rPr lang="en-US" dirty="0"/>
              <a:t>Can be passed from one person to another caused by pathogens such as viruses and bacteria.</a:t>
            </a:r>
          </a:p>
          <a:p>
            <a:pPr marL="502920" indent="-457200">
              <a:buAutoNum type="arabicPeriod"/>
            </a:pPr>
            <a:r>
              <a:rPr lang="en-US" dirty="0"/>
              <a:t>Leading cause of death in America in the 1800’s and 1900’s</a:t>
            </a:r>
          </a:p>
          <a:p>
            <a:pPr marL="502920" indent="-457200">
              <a:buAutoNum type="arabicPeriod"/>
            </a:pPr>
            <a:endParaRPr lang="en-US" dirty="0"/>
          </a:p>
          <a:p>
            <a:r>
              <a:rPr lang="en-US" dirty="0"/>
              <a:t>Health Today:  Lifestyle Diseases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Diseases caused by unhealthy factors and other behaviors.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Influenced by the choices you make that affect your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49" y="500062"/>
            <a:ext cx="8686801" cy="1066800"/>
          </a:xfrm>
        </p:spPr>
        <p:txBody>
          <a:bodyPr/>
          <a:lstStyle/>
          <a:p>
            <a:r>
              <a:rPr lang="en-US" dirty="0"/>
              <a:t>Health Today</a:t>
            </a:r>
          </a:p>
        </p:txBody>
      </p:sp>
      <p:pic>
        <p:nvPicPr>
          <p:cNvPr id="1028" name="Picture 4" descr="Image result for middle ages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2" y="500062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controllable risk fac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81400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Factor—is anything that increases the likelihood of injury, disease, or other health problems.</a:t>
            </a:r>
          </a:p>
          <a:p>
            <a:r>
              <a:rPr lang="en-US" b="1" dirty="0"/>
              <a:t>Controllable Risk Factors</a:t>
            </a:r>
            <a:r>
              <a:rPr lang="en-US" dirty="0"/>
              <a:t>—are risk factors that you can do something about.  They are controlled by your behavior—smoking, diet, exercise..</a:t>
            </a:r>
          </a:p>
          <a:p>
            <a:r>
              <a:rPr lang="en-US" b="1" dirty="0"/>
              <a:t>Uncontrollable Risk Factors</a:t>
            </a:r>
            <a:r>
              <a:rPr lang="en-US" dirty="0"/>
              <a:t>—risk factors that you cannot change—age, heredity, gender…..</a:t>
            </a:r>
          </a:p>
          <a:p>
            <a:r>
              <a:rPr lang="en-US" b="1" dirty="0"/>
              <a:t>FOCUS </a:t>
            </a:r>
            <a:r>
              <a:rPr lang="en-US" dirty="0"/>
              <a:t>on the risk factors you can control (Controllable Risk Factors)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Risk Factors</a:t>
            </a:r>
          </a:p>
        </p:txBody>
      </p:sp>
      <p:sp>
        <p:nvSpPr>
          <p:cNvPr id="4" name="AutoShape 2" descr="Image result for controllable risk fa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612" y="160338"/>
            <a:ext cx="2143125" cy="2143125"/>
          </a:xfrm>
          <a:prstGeom prst="rect">
            <a:avLst/>
          </a:prstGeom>
        </p:spPr>
      </p:pic>
      <p:pic>
        <p:nvPicPr>
          <p:cNvPr id="2052" name="Picture 4" descr="Image result for uncontrollable risk fac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5105400"/>
            <a:ext cx="35052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US: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Motor vehicle accidents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Homicide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Suicide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Other accidents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19-65—leading cause is cancer</a:t>
            </a:r>
          </a:p>
          <a:p>
            <a:r>
              <a:rPr lang="en-US" dirty="0"/>
              <a:t>Over 65—leading cause is heart disease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Causes of Teenage Death</a:t>
            </a:r>
          </a:p>
        </p:txBody>
      </p:sp>
      <p:pic>
        <p:nvPicPr>
          <p:cNvPr id="3074" name="Picture 2" descr="http://www.cdc.gov/nchs/images/databriefs/1-50/db37_fig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1676400"/>
            <a:ext cx="525780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1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rabicPeriod"/>
            </a:pPr>
            <a:r>
              <a:rPr lang="en-US" b="1" dirty="0"/>
              <a:t>Sedentary lifestyle</a:t>
            </a:r>
            <a:r>
              <a:rPr lang="en-US" dirty="0"/>
              <a:t>—not taking part in physical activity on a regular basis.</a:t>
            </a:r>
          </a:p>
          <a:p>
            <a:pPr marL="502920" indent="-457200">
              <a:buAutoNum type="arabicPeriod"/>
            </a:pPr>
            <a:r>
              <a:rPr lang="en-US" b="1" dirty="0"/>
              <a:t>Alcohol and other drugs</a:t>
            </a:r>
            <a:r>
              <a:rPr lang="en-US" dirty="0"/>
              <a:t>—</a:t>
            </a:r>
            <a:r>
              <a:rPr lang="en-US" b="1" dirty="0"/>
              <a:t>MAJOR</a:t>
            </a:r>
            <a:r>
              <a:rPr lang="en-US" dirty="0"/>
              <a:t> factor in heart disease, cancer, car accidents, physical fights, depression, suicide, STD’s, and mental disorders.</a:t>
            </a:r>
          </a:p>
          <a:p>
            <a:pPr marL="502920" indent="-457200">
              <a:buAutoNum type="arabicPeriod"/>
            </a:pPr>
            <a:r>
              <a:rPr lang="en-US" b="1" dirty="0"/>
              <a:t>Sexual Activity</a:t>
            </a:r>
            <a:r>
              <a:rPr lang="en-US" dirty="0"/>
              <a:t>—outside of a committed relationship puts people at risk-HIV infection, STD’s, pregnancy, and emotional problems.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Health Risk Behaviors</a:t>
            </a:r>
          </a:p>
        </p:txBody>
      </p:sp>
      <p:pic>
        <p:nvPicPr>
          <p:cNvPr id="4098" name="Picture 2" descr="http://healthdoctrine.com/wp-content/uploads/2011/11/sedentary-lifesty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4495800"/>
            <a:ext cx="2857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rabicPeriod" startAt="4"/>
            </a:pPr>
            <a:r>
              <a:rPr lang="en-US" b="1" dirty="0"/>
              <a:t>Behaviors that cause injuries</a:t>
            </a:r>
            <a:r>
              <a:rPr lang="en-US" dirty="0"/>
              <a:t>—behaviors that contribute to leading causes of death for teens.</a:t>
            </a:r>
          </a:p>
          <a:p>
            <a:pPr marL="502920" indent="-457200">
              <a:buAutoNum type="arabicPeriod" startAt="4"/>
            </a:pPr>
            <a:r>
              <a:rPr lang="en-US" b="1" dirty="0"/>
              <a:t>Tobacco Use</a:t>
            </a:r>
            <a:r>
              <a:rPr lang="en-US" dirty="0"/>
              <a:t>—single leading preventable cause of death in the US.  Major risk factor for heart disease, cancer, and stroke.</a:t>
            </a:r>
          </a:p>
          <a:p>
            <a:pPr marL="502920" indent="-457200">
              <a:buAutoNum type="arabicPeriod" startAt="4"/>
            </a:pPr>
            <a:r>
              <a:rPr lang="en-US" b="1" dirty="0"/>
              <a:t>Poor Eating Habits</a:t>
            </a:r>
            <a:r>
              <a:rPr lang="en-US" dirty="0"/>
              <a:t>—can either increase or lower your chances of developing many diseases.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Health Risk Behaviors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2" y="4410075"/>
            <a:ext cx="2486025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37" y="4214812"/>
            <a:ext cx="20574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strategy presentation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trategy presentation" id="{8652783A-F43B-4C47-8F3C-48F967BE0382}" vid="{232EED29-0899-40B2-8969-E379F11A5395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E1DFAE-A563-49ED-B827-D954CB21C6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presentation</Template>
  <TotalTime>0</TotalTime>
  <Words>2650</Words>
  <Application>Microsoft Office PowerPoint</Application>
  <PresentationFormat>Custom</PresentationFormat>
  <Paragraphs>309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Century Gothic</vt:lpstr>
      <vt:lpstr>Palatino Linotype</vt:lpstr>
      <vt:lpstr>Business strategy presentation</vt:lpstr>
      <vt:lpstr>Health and Your Wellness</vt:lpstr>
      <vt:lpstr>Vocabulary</vt:lpstr>
      <vt:lpstr>Vocabulary</vt:lpstr>
      <vt:lpstr>Vocabulary</vt:lpstr>
      <vt:lpstr>Health Today</vt:lpstr>
      <vt:lpstr>Health Risk Factors</vt:lpstr>
      <vt:lpstr>Leading Causes of Teenage Death</vt:lpstr>
      <vt:lpstr>Six Health Risk Behaviors</vt:lpstr>
      <vt:lpstr>Six Health Risk Behaviors</vt:lpstr>
      <vt:lpstr>Activity Choices</vt:lpstr>
      <vt:lpstr>Health and Wellness</vt:lpstr>
      <vt:lpstr>Six Components of Health</vt:lpstr>
      <vt:lpstr>Six Components of Health</vt:lpstr>
      <vt:lpstr>Wellness: Striving for Optimal Health</vt:lpstr>
      <vt:lpstr>Influences on Your Wellness </vt:lpstr>
      <vt:lpstr>Activity</vt:lpstr>
      <vt:lpstr>Skills for a Healthy Life</vt:lpstr>
      <vt:lpstr>Ten Life Skills</vt:lpstr>
      <vt:lpstr>Ten Life Skills</vt:lpstr>
      <vt:lpstr>Making GREAT Decisions</vt:lpstr>
      <vt:lpstr>Making GREAT Decisions Model</vt:lpstr>
      <vt:lpstr>Everyone Makes Mistakes </vt:lpstr>
      <vt:lpstr> Talking My Baby Self</vt:lpstr>
      <vt:lpstr> Resisting Pressure From Others</vt:lpstr>
      <vt:lpstr> Types of Pressure</vt:lpstr>
      <vt:lpstr> Refusal Skills</vt:lpstr>
      <vt:lpstr> Refusal Skills Skits</vt:lpstr>
      <vt:lpstr>Self Esteem and Mental Health</vt:lpstr>
      <vt:lpstr> Risks of Low Self-Esteem</vt:lpstr>
      <vt:lpstr>High V Low Self Esteem</vt:lpstr>
      <vt:lpstr> Development of Self Esteem</vt:lpstr>
      <vt:lpstr> Improving Your Self-Esteem</vt:lpstr>
      <vt:lpstr> Promoting Yourself</vt:lpstr>
      <vt:lpstr>Mental and Emotional Health</vt:lpstr>
      <vt:lpstr>Maslow’s Hierarchy of Needs</vt:lpstr>
      <vt:lpstr>Expressing Emotions</vt:lpstr>
      <vt:lpstr>Managing Emotions</vt:lpstr>
      <vt:lpstr>Handling Difficult Emotions</vt:lpstr>
      <vt:lpstr>Defense Mechanism</vt:lpstr>
      <vt:lpstr>Skit with Handling Emotions</vt:lpstr>
      <vt:lpstr>Mental Disorders</vt:lpstr>
      <vt:lpstr>Types of Mental Disorders</vt:lpstr>
      <vt:lpstr>Common Disorders:  Depression</vt:lpstr>
      <vt:lpstr>ADHD</vt:lpstr>
      <vt:lpstr>Anxiety Disorders</vt:lpstr>
      <vt:lpstr>Help For Mental Disorders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2016-07-19T21:06:08Z</dcterms:created>
  <dcterms:modified xsi:type="dcterms:W3CDTF">2018-09-04T15:44:12Z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</Properties>
</file>