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asf" ContentType="video/x-ms-as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4"/>
  </p:notesMasterIdLst>
  <p:sldIdLst>
    <p:sldId id="257" r:id="rId4"/>
    <p:sldId id="258" r:id="rId5"/>
    <p:sldId id="259" r:id="rId6"/>
    <p:sldId id="260" r:id="rId7"/>
    <p:sldId id="261" r:id="rId8"/>
    <p:sldId id="267" r:id="rId9"/>
    <p:sldId id="268" r:id="rId10"/>
    <p:sldId id="262" r:id="rId11"/>
    <p:sldId id="274" r:id="rId12"/>
    <p:sldId id="263" r:id="rId13"/>
    <p:sldId id="264" r:id="rId14"/>
    <p:sldId id="265" r:id="rId15"/>
    <p:sldId id="266" r:id="rId16"/>
    <p:sldId id="269" r:id="rId17"/>
    <p:sldId id="270" r:id="rId18"/>
    <p:sldId id="271" r:id="rId19"/>
    <p:sldId id="272" r:id="rId20"/>
    <p:sldId id="273"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66858-6533-47C5-A008-48B7E0B61016}" type="datetimeFigureOut">
              <a:rPr lang="en-US" smtClean="0"/>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5B13B-AB11-4E77-BAA8-F3086792A40E}" type="slidenum">
              <a:rPr lang="en-US" smtClean="0"/>
              <a:pPr/>
              <a:t>‹#›</a:t>
            </a:fld>
            <a:endParaRPr lang="en-US"/>
          </a:p>
        </p:txBody>
      </p:sp>
    </p:spTree>
    <p:extLst>
      <p:ext uri="{BB962C8B-B14F-4D97-AF65-F5344CB8AC3E}">
        <p14:creationId xmlns:p14="http://schemas.microsoft.com/office/powerpoint/2010/main" val="154979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1/6/2016 12:31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41815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asf"/><Relationship Id="rId1" Type="http://schemas.microsoft.com/office/2007/relationships/media" Target="../media/media1.asf"/><Relationship Id="rId5" Type="http://schemas.openxmlformats.org/officeDocument/2006/relationships/image" Target="../media/image6.pn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6, 2015 welcome back!</a:t>
            </a:r>
            <a:endParaRPr lang="en-US" dirty="0"/>
          </a:p>
        </p:txBody>
      </p:sp>
      <p:sp>
        <p:nvSpPr>
          <p:cNvPr id="3" name="Subtitle 2"/>
          <p:cNvSpPr>
            <a:spLocks noGrp="1"/>
          </p:cNvSpPr>
          <p:nvPr>
            <p:ph type="body" sz="quarter" idx="10"/>
          </p:nvPr>
        </p:nvSpPr>
        <p:spPr>
          <a:xfrm>
            <a:off x="722313" y="1905000"/>
            <a:ext cx="8040688" cy="3429000"/>
          </a:xfrm>
        </p:spPr>
        <p:txBody>
          <a:bodyPr>
            <a:normAutofit fontScale="92500" lnSpcReduction="20000"/>
          </a:bodyPr>
          <a:lstStyle/>
          <a:p>
            <a:r>
              <a:rPr lang="en-US" dirty="0"/>
              <a:t>Read “Douglas “Wrong way” Corrigan” and answer the following question:</a:t>
            </a:r>
          </a:p>
          <a:p>
            <a:endParaRPr lang="en-US" dirty="0"/>
          </a:p>
          <a:p>
            <a:r>
              <a:rPr lang="en-US" dirty="0"/>
              <a:t>Which part of sentence 6 needs a capital letter?</a:t>
            </a:r>
          </a:p>
          <a:p>
            <a:r>
              <a:rPr lang="en-US" dirty="0"/>
              <a:t>A. He dreamed of</a:t>
            </a:r>
          </a:p>
          <a:p>
            <a:r>
              <a:rPr lang="en-US" dirty="0"/>
              <a:t>B. flying to </a:t>
            </a:r>
            <a:r>
              <a:rPr lang="en-US" dirty="0" err="1"/>
              <a:t>ireland</a:t>
            </a:r>
            <a:endParaRPr lang="en-US" dirty="0"/>
          </a:p>
          <a:p>
            <a:r>
              <a:rPr lang="en-US" dirty="0"/>
              <a:t>C. the home</a:t>
            </a:r>
          </a:p>
          <a:p>
            <a:r>
              <a:rPr lang="en-US" dirty="0"/>
              <a:t>D. of his ancestors</a:t>
            </a:r>
          </a:p>
          <a:p>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457201" y="1524000"/>
            <a:ext cx="5181599" cy="4985980"/>
          </a:xfrm>
        </p:spPr>
        <p:txBody>
          <a:bodyPr/>
          <a:lstStyle/>
          <a:p>
            <a:r>
              <a:rPr lang="en-US" sz="2400" dirty="0" smtClean="0"/>
              <a:t>Despite everything you have done, the plane nosedives, crashing into the dense, overgrown, rocky landscape. You barely escape before, BOOM, the plane burst into flames. You, although shaken, pull yourself together and realize you are stranded in the wilderness all alone. You quickly check your pockets and find that all you have with you are five items. What do you have? </a:t>
            </a:r>
            <a:endParaRPr lang="en-US" sz="2400" dirty="0"/>
          </a:p>
        </p:txBody>
      </p:sp>
      <p:pic>
        <p:nvPicPr>
          <p:cNvPr id="4" name="Picture 3" descr="imagesCAHKU3SR.jpg"/>
          <p:cNvPicPr>
            <a:picLocks noChangeAspect="1"/>
          </p:cNvPicPr>
          <p:nvPr/>
        </p:nvPicPr>
        <p:blipFill>
          <a:blip r:embed="rId2" cstate="print"/>
          <a:stretch>
            <a:fillRect/>
          </a:stretch>
        </p:blipFill>
        <p:spPr>
          <a:xfrm>
            <a:off x="5791200" y="2133600"/>
            <a:ext cx="2971800" cy="274320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22313" y="1295400"/>
            <a:ext cx="5449887" cy="5052152"/>
          </a:xfrm>
        </p:spPr>
        <p:txBody>
          <a:bodyPr/>
          <a:lstStyle/>
          <a:p>
            <a:r>
              <a:rPr lang="en-US" sz="2800" dirty="0" smtClean="0"/>
              <a:t>After sitting near the crashed plane for many hours, you slowly realize that no one is coming to rescue you and you are truly on your own.  Your stomach growls like an angry Grizzly bear. Food is your first concern. What do you do? The only resources you have are the five items you found in your pockets. </a:t>
            </a:r>
            <a:endParaRPr lang="en-US" sz="2800" dirty="0"/>
          </a:p>
        </p:txBody>
      </p:sp>
      <p:pic>
        <p:nvPicPr>
          <p:cNvPr id="2050" name="Picture 2" descr="C:\Documents and Settings\cbanks\Local Settings\Temporary Internet Files\Content.IE5\G7LVN4D3\MC900139599[1].wmf"/>
          <p:cNvPicPr>
            <a:picLocks noChangeAspect="1" noChangeArrowheads="1"/>
          </p:cNvPicPr>
          <p:nvPr/>
        </p:nvPicPr>
        <p:blipFill>
          <a:blip r:embed="rId2" cstate="print"/>
          <a:srcRect/>
          <a:stretch>
            <a:fillRect/>
          </a:stretch>
        </p:blipFill>
        <p:spPr bwMode="auto">
          <a:xfrm>
            <a:off x="5867400" y="1371600"/>
            <a:ext cx="2777338" cy="46482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Awesome Possum</a:t>
            </a:r>
            <a:endParaRPr lang="en-US" dirty="0"/>
          </a:p>
        </p:txBody>
      </p:sp>
      <p:sp>
        <p:nvSpPr>
          <p:cNvPr id="3" name="Text Placeholder 2"/>
          <p:cNvSpPr>
            <a:spLocks noGrp="1"/>
          </p:cNvSpPr>
          <p:nvPr>
            <p:ph type="body" sz="quarter" idx="10"/>
          </p:nvPr>
        </p:nvSpPr>
        <p:spPr>
          <a:xfrm>
            <a:off x="3962399" y="1371600"/>
            <a:ext cx="4800601" cy="3646560"/>
          </a:xfrm>
        </p:spPr>
        <p:txBody>
          <a:bodyPr/>
          <a:lstStyle/>
          <a:p>
            <a:r>
              <a:rPr lang="en-US" sz="2800" dirty="0" smtClean="0"/>
              <a:t>As you are wandering in the wilderness, trying to get your bearings, you hear a noise in the bushes. You pause, hoping that it’s a rescue party coming to save you. Suddenly, out of the bushes, springs a rabid possum hissing and foaming at the mouth. What do you do?</a:t>
            </a:r>
            <a:endParaRPr lang="en-US" sz="2800" dirty="0"/>
          </a:p>
        </p:txBody>
      </p:sp>
      <p:pic>
        <p:nvPicPr>
          <p:cNvPr id="5" name="Picture 4" descr="angry-hissing-possum.jpg"/>
          <p:cNvPicPr>
            <a:picLocks noChangeAspect="1"/>
          </p:cNvPicPr>
          <p:nvPr/>
        </p:nvPicPr>
        <p:blipFill>
          <a:blip r:embed="rId2" cstate="print"/>
          <a:stretch>
            <a:fillRect/>
          </a:stretch>
        </p:blipFill>
        <p:spPr>
          <a:xfrm>
            <a:off x="228600" y="1524000"/>
            <a:ext cx="3589617" cy="457200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22313" y="1295400"/>
            <a:ext cx="4383087" cy="4800600"/>
          </a:xfrm>
        </p:spPr>
        <p:txBody>
          <a:bodyPr/>
          <a:lstStyle/>
          <a:p>
            <a:r>
              <a:rPr lang="en-US" dirty="0" smtClean="0"/>
              <a:t>The temperature is dropping.  You have only the clothes you were wearing on the plane. You realize that you need shelter and fire. What do you do?</a:t>
            </a:r>
            <a:endParaRPr lang="en-US" dirty="0"/>
          </a:p>
        </p:txBody>
      </p:sp>
      <p:pic>
        <p:nvPicPr>
          <p:cNvPr id="4098" name="Picture 2" descr="C:\Documents and Settings\cbanks\Local Settings\Temporary Internet Files\Content.IE5\5LBAYH6X\MC900232816[1].wmf"/>
          <p:cNvPicPr>
            <a:picLocks noChangeAspect="1" noChangeArrowheads="1"/>
          </p:cNvPicPr>
          <p:nvPr/>
        </p:nvPicPr>
        <p:blipFill>
          <a:blip r:embed="rId2" cstate="print"/>
          <a:srcRect/>
          <a:stretch>
            <a:fillRect/>
          </a:stretch>
        </p:blipFill>
        <p:spPr bwMode="auto">
          <a:xfrm>
            <a:off x="5105400" y="1600200"/>
            <a:ext cx="3657600" cy="4264182"/>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a:xfrm>
            <a:off x="722313" y="1905000"/>
            <a:ext cx="7126287" cy="4038600"/>
          </a:xfrm>
        </p:spPr>
        <p:txBody>
          <a:bodyPr/>
          <a:lstStyle/>
          <a:p>
            <a:r>
              <a:rPr lang="en-US" dirty="0" smtClean="0"/>
              <a:t>As you are settling down for the night you hear a growling coming from the darkness. You realize that you have nothing to defend yourself with.  What do you do?</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22313" y="1066800"/>
            <a:ext cx="4306887" cy="5733877"/>
          </a:xfrm>
        </p:spPr>
        <p:txBody>
          <a:bodyPr/>
          <a:lstStyle/>
          <a:p>
            <a:r>
              <a:rPr lang="en-US" sz="2400" dirty="0" smtClean="0"/>
              <a:t>Your hunger drives you to search for food.  You remember a berry patch which you passed as you were searching for a place to take shelter.  You approach the berry patch and begin gobbling the berries like they are about to disappear. . As you are eating, something comes lumbering through the bushes towards you. It is an angry Sasquatch!! What do you do</a:t>
            </a:r>
            <a:r>
              <a:rPr lang="en-US" dirty="0" smtClean="0"/>
              <a:t>?</a:t>
            </a:r>
            <a:endParaRPr lang="en-US" dirty="0"/>
          </a:p>
        </p:txBody>
      </p:sp>
      <p:pic>
        <p:nvPicPr>
          <p:cNvPr id="4" name="Picture 3" descr="yeti.jpg"/>
          <p:cNvPicPr>
            <a:picLocks noChangeAspect="1"/>
          </p:cNvPicPr>
          <p:nvPr/>
        </p:nvPicPr>
        <p:blipFill>
          <a:blip r:embed="rId2" cstate="print"/>
          <a:stretch>
            <a:fillRect/>
          </a:stretch>
        </p:blipFill>
        <p:spPr>
          <a:xfrm>
            <a:off x="5105400" y="990600"/>
            <a:ext cx="3340100" cy="54102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22313" y="1752600"/>
            <a:ext cx="4383087" cy="3886200"/>
          </a:xfrm>
        </p:spPr>
        <p:txBody>
          <a:bodyPr/>
          <a:lstStyle/>
          <a:p>
            <a:r>
              <a:rPr lang="en-US" dirty="0" smtClean="0"/>
              <a:t>As you are running away from the Sasquatch attack, you trip and fall off a cliff. You land on the rocky terrain below and break your leg. What do you do?</a:t>
            </a:r>
            <a:endParaRPr lang="en-US" dirty="0"/>
          </a:p>
        </p:txBody>
      </p:sp>
      <p:pic>
        <p:nvPicPr>
          <p:cNvPr id="5126" name="Picture 6" descr="C:\Documents and Settings\cbanks\Local Settings\Temporary Internet Files\Content.IE5\87M4AD0O\MC900370242[1].wmf"/>
          <p:cNvPicPr>
            <a:picLocks noChangeAspect="1" noChangeArrowheads="1"/>
          </p:cNvPicPr>
          <p:nvPr/>
        </p:nvPicPr>
        <p:blipFill>
          <a:blip r:embed="rId2" cstate="print"/>
          <a:srcRect/>
          <a:stretch>
            <a:fillRect/>
          </a:stretch>
        </p:blipFill>
        <p:spPr bwMode="auto">
          <a:xfrm>
            <a:off x="5562600" y="1600200"/>
            <a:ext cx="3054716" cy="4283894"/>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22313" y="1524000"/>
            <a:ext cx="5449887" cy="4572000"/>
          </a:xfrm>
        </p:spPr>
        <p:txBody>
          <a:bodyPr/>
          <a:lstStyle/>
          <a:p>
            <a:r>
              <a:rPr lang="en-US" dirty="0" smtClean="0"/>
              <a:t>You hear a sound in the distance.  As it nears, you realize that it is the drone of an engine.  You see a small plane in the distance. What do you do?</a:t>
            </a:r>
            <a:endParaRPr lang="en-US" dirty="0"/>
          </a:p>
        </p:txBody>
      </p:sp>
      <p:pic>
        <p:nvPicPr>
          <p:cNvPr id="6146" name="Picture 2" descr="C:\Documents and Settings\cbanks\Local Settings\Temporary Internet Files\Content.IE5\G7LVN4D3\MC900388674[1].wmf"/>
          <p:cNvPicPr>
            <a:picLocks noChangeAspect="1" noChangeArrowheads="1"/>
          </p:cNvPicPr>
          <p:nvPr/>
        </p:nvPicPr>
        <p:blipFill>
          <a:blip r:embed="rId2" cstate="print"/>
          <a:srcRect/>
          <a:stretch>
            <a:fillRect/>
          </a:stretch>
        </p:blipFill>
        <p:spPr bwMode="auto">
          <a:xfrm>
            <a:off x="6172200" y="1600200"/>
            <a:ext cx="2667000" cy="4343400"/>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pPr algn="ctr"/>
            <a:r>
              <a:rPr lang="en-US" dirty="0" smtClean="0"/>
              <a:t>Work Session</a:t>
            </a:r>
            <a:endParaRPr lang="en-US" dirty="0"/>
          </a:p>
        </p:txBody>
      </p:sp>
      <p:sp>
        <p:nvSpPr>
          <p:cNvPr id="3" name="Text Placeholder 2"/>
          <p:cNvSpPr>
            <a:spLocks noGrp="1"/>
          </p:cNvSpPr>
          <p:nvPr>
            <p:ph type="body" sz="quarter" idx="10"/>
          </p:nvPr>
        </p:nvSpPr>
        <p:spPr>
          <a:xfrm>
            <a:off x="722313" y="1905000"/>
            <a:ext cx="8040688" cy="4524315"/>
          </a:xfrm>
        </p:spPr>
        <p:txBody>
          <a:bodyPr/>
          <a:lstStyle/>
          <a:p>
            <a:r>
              <a:rPr lang="en-US" dirty="0" smtClean="0"/>
              <a:t>Turn your responses to the survival scenario into a comic strip. Your comic strip must be colored neatly!</a:t>
            </a:r>
          </a:p>
          <a:p>
            <a:r>
              <a:rPr lang="en-US" dirty="0" smtClean="0"/>
              <a:t>You must have at least 10 squares. </a:t>
            </a:r>
          </a:p>
          <a:p>
            <a:r>
              <a:rPr lang="en-US" dirty="0" smtClean="0"/>
              <a:t>Each square must include a transition word. </a:t>
            </a:r>
          </a:p>
          <a:p>
            <a:r>
              <a:rPr lang="en-US" dirty="0" smtClean="0"/>
              <a:t>Each square must include a caption. </a:t>
            </a:r>
          </a:p>
          <a:p>
            <a:r>
              <a:rPr lang="en-US" dirty="0" smtClean="0"/>
              <a:t>Make sure you are using correct spelling, punctuation, and capitalization.  </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Comic Sample</a:t>
            </a:r>
            <a:endParaRPr lang="en-US" dirty="0"/>
          </a:p>
        </p:txBody>
      </p:sp>
      <p:pic>
        <p:nvPicPr>
          <p:cNvPr id="8" name="Picture 7"/>
          <p:cNvPicPr>
            <a:picLocks noChangeAspect="1"/>
          </p:cNvPicPr>
          <p:nvPr/>
        </p:nvPicPr>
        <p:blipFill>
          <a:blip r:embed="rId2"/>
          <a:stretch>
            <a:fillRect/>
          </a:stretch>
        </p:blipFill>
        <p:spPr>
          <a:xfrm>
            <a:off x="257175" y="2505075"/>
            <a:ext cx="8629650" cy="4048125"/>
          </a:xfrm>
          <a:prstGeom prst="rect">
            <a:avLst/>
          </a:prstGeom>
        </p:spPr>
      </p:pic>
    </p:spTree>
    <p:extLst>
      <p:ext uri="{BB962C8B-B14F-4D97-AF65-F5344CB8AC3E}">
        <p14:creationId xmlns:p14="http://schemas.microsoft.com/office/powerpoint/2010/main" val="15437067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bg1"/>
                </a:solidFill>
              </a:rPr>
              <a:t>Transition Words</a:t>
            </a:r>
            <a:endParaRPr lang="en-US" dirty="0">
              <a:solidFill>
                <a:schemeClr val="bg1"/>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Comic Sample II</a:t>
            </a:r>
            <a:endParaRPr lang="en-US" dirty="0"/>
          </a:p>
        </p:txBody>
      </p:sp>
      <p:pic>
        <p:nvPicPr>
          <p:cNvPr id="5" name="Picture 4"/>
          <p:cNvPicPr>
            <a:picLocks noChangeAspect="1"/>
          </p:cNvPicPr>
          <p:nvPr/>
        </p:nvPicPr>
        <p:blipFill>
          <a:blip r:embed="rId2"/>
          <a:stretch>
            <a:fillRect/>
          </a:stretch>
        </p:blipFill>
        <p:spPr>
          <a:xfrm>
            <a:off x="433387" y="1888847"/>
            <a:ext cx="8253413" cy="4969153"/>
          </a:xfrm>
          <a:prstGeom prst="rect">
            <a:avLst/>
          </a:prstGeom>
        </p:spPr>
      </p:pic>
    </p:spTree>
    <p:extLst>
      <p:ext uri="{BB962C8B-B14F-4D97-AF65-F5344CB8AC3E}">
        <p14:creationId xmlns:p14="http://schemas.microsoft.com/office/powerpoint/2010/main" val="12098727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722313" y="1905000"/>
            <a:ext cx="8040688" cy="5586145"/>
          </a:xfrm>
        </p:spPr>
        <p:txBody>
          <a:bodyPr/>
          <a:lstStyle/>
          <a:p>
            <a:pPr>
              <a:buFont typeface="Arial" pitchFamily="34" charset="0"/>
              <a:buChar char="•"/>
            </a:pPr>
            <a:r>
              <a:rPr lang="en-US" dirty="0" smtClean="0"/>
              <a:t>Transitions are words or phrases that show relationships between ideas.  </a:t>
            </a:r>
          </a:p>
          <a:p>
            <a:pPr>
              <a:buFont typeface="Arial" pitchFamily="34" charset="0"/>
              <a:buChar char="•"/>
            </a:pPr>
            <a:r>
              <a:rPr lang="en-US" dirty="0" smtClean="0"/>
              <a:t>Transitions, sometimes called signal words, give the reader a clue about what comes next in a passage.  </a:t>
            </a:r>
          </a:p>
          <a:p>
            <a:pPr>
              <a:buFont typeface="Arial" pitchFamily="34" charset="0"/>
              <a:buChar char="•"/>
            </a:pPr>
            <a:r>
              <a:rPr lang="en-US" dirty="0" smtClean="0"/>
              <a:t>Using transitions in your writing will make your ideas flow from one to another</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a:xfrm>
            <a:off x="722313" y="1143000"/>
            <a:ext cx="8040688" cy="5816977"/>
          </a:xfrm>
        </p:spPr>
        <p:txBody>
          <a:bodyPr/>
          <a:lstStyle/>
          <a:p>
            <a:pPr>
              <a:buFont typeface="Arial" pitchFamily="34" charset="0"/>
              <a:buChar char="•"/>
            </a:pPr>
            <a:r>
              <a:rPr lang="en-US" dirty="0" smtClean="0"/>
              <a:t>Transition words can be used to show:</a:t>
            </a:r>
          </a:p>
          <a:p>
            <a:pPr>
              <a:buFont typeface="Arial" pitchFamily="34" charset="0"/>
              <a:buChar char="•"/>
            </a:pPr>
            <a:r>
              <a:rPr lang="en-US" dirty="0" smtClean="0"/>
              <a:t>location </a:t>
            </a:r>
          </a:p>
          <a:p>
            <a:pPr>
              <a:buFont typeface="Arial" pitchFamily="34" charset="0"/>
              <a:buChar char="•"/>
            </a:pPr>
            <a:r>
              <a:rPr lang="en-US" dirty="0" smtClean="0"/>
              <a:t>time or sequence</a:t>
            </a:r>
          </a:p>
          <a:p>
            <a:pPr>
              <a:buFont typeface="Arial" pitchFamily="34" charset="0"/>
              <a:buChar char="•"/>
            </a:pPr>
            <a:r>
              <a:rPr lang="en-US" dirty="0" smtClean="0"/>
              <a:t>compare and agreement</a:t>
            </a:r>
          </a:p>
          <a:p>
            <a:pPr>
              <a:buFont typeface="Arial" pitchFamily="34" charset="0"/>
              <a:buChar char="•"/>
            </a:pPr>
            <a:r>
              <a:rPr lang="en-US" dirty="0" smtClean="0"/>
              <a:t>contrast and opposition</a:t>
            </a:r>
          </a:p>
          <a:p>
            <a:pPr>
              <a:buFont typeface="Arial" pitchFamily="34" charset="0"/>
              <a:buChar char="•"/>
            </a:pPr>
            <a:r>
              <a:rPr lang="en-US" dirty="0" smtClean="0"/>
              <a:t>Clarification</a:t>
            </a:r>
          </a:p>
          <a:p>
            <a:pPr>
              <a:buFont typeface="Arial" pitchFamily="34" charset="0"/>
              <a:buChar char="•"/>
            </a:pPr>
            <a:r>
              <a:rPr lang="en-US" dirty="0" smtClean="0"/>
              <a:t>emphasize a point</a:t>
            </a:r>
          </a:p>
          <a:p>
            <a:pPr>
              <a:buFont typeface="Arial" pitchFamily="34" charset="0"/>
              <a:buChar char="•"/>
            </a:pPr>
            <a:r>
              <a:rPr lang="en-US" dirty="0" smtClean="0"/>
              <a:t>conclude or summarize. </a:t>
            </a:r>
          </a:p>
          <a:p>
            <a:endParaRPr lang="en-US" dirty="0" smtClean="0"/>
          </a:p>
          <a:p>
            <a:r>
              <a:rPr lang="en-US" dirty="0" smtClean="0"/>
              <a:t>We will focus on transition words that show time or sequence. </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dirty="0"/>
              <a:t> SIGNAL / TRANSITION WORDS </a:t>
            </a:r>
            <a:br>
              <a:rPr lang="en-US" dirty="0"/>
            </a:br>
            <a:r>
              <a:rPr lang="en-US" dirty="0"/>
              <a:t>FOR RECOGNIZING SEQUENCE </a:t>
            </a:r>
          </a:p>
        </p:txBody>
      </p:sp>
      <p:sp>
        <p:nvSpPr>
          <p:cNvPr id="3" name="Text Placeholder 2"/>
          <p:cNvSpPr>
            <a:spLocks noGrp="1"/>
          </p:cNvSpPr>
          <p:nvPr>
            <p:ph type="body" sz="quarter" idx="10"/>
          </p:nvPr>
        </p:nvSpPr>
        <p:spPr>
          <a:xfrm>
            <a:off x="685800" y="1447801"/>
            <a:ext cx="8040688" cy="5410200"/>
          </a:xfrm>
        </p:spPr>
        <p:txBody>
          <a:bodyPr numCol="2"/>
          <a:lstStyle/>
          <a:p>
            <a:r>
              <a:rPr lang="en-US" sz="1800" dirty="0" smtClean="0"/>
              <a:t>first, second, third, etc.    </a:t>
            </a:r>
          </a:p>
          <a:p>
            <a:r>
              <a:rPr lang="en-US" sz="1800" dirty="0" smtClean="0"/>
              <a:t>at the beginning </a:t>
            </a:r>
          </a:p>
          <a:p>
            <a:r>
              <a:rPr lang="en-US" sz="1800" dirty="0" smtClean="0"/>
              <a:t>finally 	</a:t>
            </a:r>
          </a:p>
          <a:p>
            <a:r>
              <a:rPr lang="en-US" sz="1800" dirty="0" smtClean="0"/>
              <a:t>prior to 	</a:t>
            </a:r>
          </a:p>
          <a:p>
            <a:r>
              <a:rPr lang="en-US" sz="1800" dirty="0" smtClean="0"/>
              <a:t>afterwards </a:t>
            </a:r>
          </a:p>
          <a:p>
            <a:r>
              <a:rPr lang="en-US" sz="1800" dirty="0" smtClean="0"/>
              <a:t>shortly thereafter </a:t>
            </a:r>
          </a:p>
          <a:p>
            <a:r>
              <a:rPr lang="en-US" sz="1800" dirty="0" smtClean="0"/>
              <a:t>while 	</a:t>
            </a:r>
          </a:p>
          <a:p>
            <a:r>
              <a:rPr lang="en-US" sz="1800" dirty="0" smtClean="0"/>
              <a:t>Subsequently </a:t>
            </a:r>
          </a:p>
          <a:p>
            <a:r>
              <a:rPr lang="en-US" sz="1800" dirty="0" smtClean="0"/>
              <a:t>soon 	</a:t>
            </a:r>
          </a:p>
          <a:p>
            <a:r>
              <a:rPr lang="en-US" sz="1800" dirty="0" smtClean="0"/>
              <a:t>next 	</a:t>
            </a:r>
          </a:p>
          <a:p>
            <a:r>
              <a:rPr lang="en-US" sz="1800" dirty="0" smtClean="0"/>
              <a:t>simultaneously 	</a:t>
            </a:r>
          </a:p>
          <a:p>
            <a:r>
              <a:rPr lang="en-US" sz="1800" dirty="0" smtClean="0"/>
              <a:t>at the same time 	</a:t>
            </a:r>
          </a:p>
          <a:p>
            <a:r>
              <a:rPr lang="en-US" sz="1800" dirty="0" smtClean="0"/>
              <a:t>then 	</a:t>
            </a:r>
          </a:p>
          <a:p>
            <a:r>
              <a:rPr lang="en-US" sz="1800" dirty="0" smtClean="0"/>
              <a:t>following that</a:t>
            </a:r>
          </a:p>
          <a:p>
            <a:r>
              <a:rPr lang="en-US" sz="1800" dirty="0" smtClean="0"/>
              <a:t>when 	</a:t>
            </a:r>
          </a:p>
          <a:p>
            <a:r>
              <a:rPr lang="en-US" sz="1800" dirty="0" smtClean="0"/>
              <a:t>later 	</a:t>
            </a:r>
          </a:p>
          <a:p>
            <a:r>
              <a:rPr lang="en-US" sz="1800" dirty="0" smtClean="0"/>
              <a:t>now 	</a:t>
            </a:r>
          </a:p>
          <a:p>
            <a:r>
              <a:rPr lang="en-US" sz="1800" dirty="0" smtClean="0"/>
              <a:t>soon 	</a:t>
            </a:r>
          </a:p>
          <a:p>
            <a:r>
              <a:rPr lang="en-US" sz="1800" dirty="0" smtClean="0"/>
              <a:t>during 	</a:t>
            </a:r>
          </a:p>
          <a:p>
            <a:r>
              <a:rPr lang="en-US" sz="1800" dirty="0" smtClean="0"/>
              <a:t>at (in)the end 	</a:t>
            </a:r>
          </a:p>
          <a:p>
            <a:r>
              <a:rPr lang="en-US" sz="1800" dirty="0" smtClean="0"/>
              <a:t>the first/next/last thing before	</a:t>
            </a:r>
          </a:p>
          <a:p>
            <a:r>
              <a:rPr lang="en-US" sz="1800" dirty="0" smtClean="0"/>
              <a:t>last 	</a:t>
            </a:r>
          </a:p>
          <a:p>
            <a:r>
              <a:rPr lang="en-US" sz="1800" dirty="0" smtClean="0"/>
              <a:t>after</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dirty="0" smtClean="0"/>
              <a:t>Identify the transition words in the following paragraph. </a:t>
            </a:r>
            <a:endParaRPr lang="en-US" dirty="0"/>
          </a:p>
        </p:txBody>
      </p:sp>
      <p:sp>
        <p:nvSpPr>
          <p:cNvPr id="3" name="Text Placeholder 2"/>
          <p:cNvSpPr>
            <a:spLocks noGrp="1"/>
          </p:cNvSpPr>
          <p:nvPr>
            <p:ph type="body" sz="quarter" idx="10"/>
          </p:nvPr>
        </p:nvSpPr>
        <p:spPr>
          <a:xfrm>
            <a:off x="722313" y="1905000"/>
            <a:ext cx="8040688" cy="4555093"/>
          </a:xfrm>
        </p:spPr>
        <p:txBody>
          <a:bodyPr/>
          <a:lstStyle/>
          <a:p>
            <a:endParaRPr lang="en-US" sz="1800" dirty="0" smtClean="0"/>
          </a:p>
          <a:p>
            <a:r>
              <a:rPr lang="en-US" sz="2000" dirty="0" smtClean="0"/>
              <a:t> </a:t>
            </a:r>
            <a:r>
              <a:rPr lang="en-US" sz="2000" i="1" dirty="0" smtClean="0"/>
              <a:t>Example: </a:t>
            </a:r>
          </a:p>
          <a:p>
            <a:r>
              <a:rPr lang="en-US" sz="2000" i="1" dirty="0" smtClean="0"/>
              <a:t>In the beginning, the girls were just talking while they waited for the bus. Suddenly a car pulled up and blew its horn loudly. Next, a woman jumped out with her hair flying. At the same time, the driver put the car in park and stepped into the street. When he did this, cars began stopping. Next, the bus arrived and joined the line of stopped cars. Following that, the police arrived. Soon they had the woman calmed down. Then they asked the driver to move his car out of the way. When the street was clear, the line of cars moved on. Subsequently, the girls got on the bus. The last thing they saw was a happy dog jump into the arms of the woman. </a:t>
            </a:r>
          </a:p>
          <a:p>
            <a:endParaRPr lang="en-US" sz="1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22313" y="1524000"/>
            <a:ext cx="8040688" cy="5334000"/>
          </a:xfrm>
        </p:spPr>
        <p:txBody>
          <a:bodyPr/>
          <a:lstStyle/>
          <a:p>
            <a:r>
              <a:rPr lang="en-US" sz="2800" dirty="0" smtClean="0"/>
              <a:t>Sometimes unexpected events happen in life.  You are going on vacation with your family.  After you read each scenario, you will have five minutes to write a one paragraph response to how you would react to each situation.  Each paragraph must include a time or sequence transition word. You can’t have magical powers, or any electronic devices including cell phones. You also can’t have anything that won’t fit in your pockets. </a:t>
            </a:r>
            <a:endParaRPr lang="en-US" sz="28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Survival </a:t>
            </a:r>
            <a:endParaRPr lang="en-US" dirty="0"/>
          </a:p>
        </p:txBody>
      </p:sp>
      <p:sp>
        <p:nvSpPr>
          <p:cNvPr id="3" name="Text Placeholder 2"/>
          <p:cNvSpPr>
            <a:spLocks noGrp="1"/>
          </p:cNvSpPr>
          <p:nvPr>
            <p:ph type="body" sz="quarter" idx="10"/>
          </p:nvPr>
        </p:nvSpPr>
        <p:spPr>
          <a:xfrm>
            <a:off x="722313" y="1752600"/>
            <a:ext cx="8040688" cy="1717393"/>
          </a:xfrm>
        </p:spPr>
        <p:txBody>
          <a:bodyPr/>
          <a:lstStyle/>
          <a:p>
            <a:r>
              <a:rPr lang="en-US" sz="2400" dirty="0" smtClean="0"/>
              <a:t>You are on a small plane flying high over the Canadian Shield.  You are on your way to a small fishing camp where you are meeting your family for vacation.  The only other person in the plane is the pilot</a:t>
            </a:r>
            <a:r>
              <a:rPr lang="en-US" sz="2800" dirty="0" smtClean="0"/>
              <a:t>.</a:t>
            </a:r>
            <a:endParaRPr lang="en-US" sz="2800" dirty="0"/>
          </a:p>
        </p:txBody>
      </p:sp>
      <p:pic>
        <p:nvPicPr>
          <p:cNvPr id="1027" name="Picture 3" descr="C:\Documents and Settings\cbanks\Local Settings\Temporary Internet Files\Content.IE5\0UX1S7AQ\MC900326714[1].wmf"/>
          <p:cNvPicPr>
            <a:picLocks noChangeAspect="1" noChangeArrowheads="1"/>
          </p:cNvPicPr>
          <p:nvPr/>
        </p:nvPicPr>
        <p:blipFill>
          <a:blip r:embed="rId4" cstate="print"/>
          <a:srcRect/>
          <a:stretch>
            <a:fillRect/>
          </a:stretch>
        </p:blipFill>
        <p:spPr bwMode="auto">
          <a:xfrm>
            <a:off x="5562600" y="0"/>
            <a:ext cx="3589690" cy="1905000"/>
          </a:xfrm>
          <a:prstGeom prst="rect">
            <a:avLst/>
          </a:prstGeom>
          <a:noFill/>
        </p:spPr>
      </p:pic>
      <p:pic>
        <p:nvPicPr>
          <p:cNvPr id="4" name="The_Canadian_Shield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09800" y="3469993"/>
            <a:ext cx="4724400" cy="3408789"/>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381000" y="609600"/>
            <a:ext cx="4114800" cy="6594307"/>
          </a:xfrm>
        </p:spPr>
        <p:txBody>
          <a:bodyPr/>
          <a:lstStyle/>
          <a:p>
            <a:pPr marL="0" indent="0">
              <a:buNone/>
            </a:pPr>
            <a:r>
              <a:rPr lang="en-US" sz="3200" dirty="0" smtClean="0"/>
              <a:t>Suddenly </a:t>
            </a:r>
            <a:r>
              <a:rPr lang="en-US" sz="3200" dirty="0"/>
              <a:t>the engine makes a strange screeching noise that sounds like metal grinding together. The pilot panics and parachutes out of the plane leaving you all alone. By the way, he took the ONLY parachute! What do you do now? </a:t>
            </a:r>
          </a:p>
          <a:p>
            <a:endParaRPr lang="en-US" dirty="0"/>
          </a:p>
        </p:txBody>
      </p:sp>
      <p:sp>
        <p:nvSpPr>
          <p:cNvPr id="6" name="Content Placeholder 5"/>
          <p:cNvSpPr>
            <a:spLocks noGrp="1"/>
          </p:cNvSpPr>
          <p:nvPr>
            <p:ph sz="half" idx="2"/>
          </p:nvPr>
        </p:nvSpPr>
        <p:spPr>
          <a:xfrm>
            <a:off x="4648200" y="1411552"/>
            <a:ext cx="4114800" cy="4227247"/>
          </a:xfrm>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1" y="609600"/>
            <a:ext cx="4114800" cy="5562599"/>
          </a:xfrm>
          <a:prstGeom prst="rect">
            <a:avLst/>
          </a:prstGeom>
        </p:spPr>
      </p:pic>
    </p:spTree>
    <p:extLst>
      <p:ext uri="{BB962C8B-B14F-4D97-AF65-F5344CB8AC3E}">
        <p14:creationId xmlns:p14="http://schemas.microsoft.com/office/powerpoint/2010/main" val="18295780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_Gold texture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51DED46-D66D-454A-B8B2-8EE17CF4DC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1_Green_Gold texture template Segoe</Template>
  <TotalTime>1299</TotalTime>
  <Words>1051</Words>
  <Application>Microsoft Office PowerPoint</Application>
  <PresentationFormat>On-screen Show (4:3)</PresentationFormat>
  <Paragraphs>75</Paragraphs>
  <Slides>20</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Courier New</vt:lpstr>
      <vt:lpstr>Wingdings</vt:lpstr>
      <vt:lpstr>1_Green_Gold texture template Segoe</vt:lpstr>
      <vt:lpstr>White with Courier font for code slides</vt:lpstr>
      <vt:lpstr>January 6, 2015 welcome back!</vt:lpstr>
      <vt:lpstr>Transition Words</vt:lpstr>
      <vt:lpstr>PowerPoint Presentation</vt:lpstr>
      <vt:lpstr>PowerPoint Presentation</vt:lpstr>
      <vt:lpstr> SIGNAL / TRANSITION WORDS  FOR RECOGNIZING SEQUENCE </vt:lpstr>
      <vt:lpstr>Identify the transition words in the following paragraph. </vt:lpstr>
      <vt:lpstr>PowerPoint Presentation</vt:lpstr>
      <vt:lpstr>Survival </vt:lpstr>
      <vt:lpstr>PowerPoint Presentation</vt:lpstr>
      <vt:lpstr>PowerPoint Presentation</vt:lpstr>
      <vt:lpstr>PowerPoint Presentation</vt:lpstr>
      <vt:lpstr>The Awesome Possum</vt:lpstr>
      <vt:lpstr>PowerPoint Presentation</vt:lpstr>
      <vt:lpstr>PowerPoint Presentation</vt:lpstr>
      <vt:lpstr>PowerPoint Presentation</vt:lpstr>
      <vt:lpstr>PowerPoint Presentation</vt:lpstr>
      <vt:lpstr>PowerPoint Presentation</vt:lpstr>
      <vt:lpstr>Work Session</vt:lpstr>
      <vt:lpstr>Comic Sample</vt:lpstr>
      <vt:lpstr>Comic Sample II</vt:lpstr>
    </vt:vector>
  </TitlesOfParts>
  <Company>Paulding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CBanks</dc:creator>
  <cp:keywords/>
  <cp:lastModifiedBy>Lynda Wiggins</cp:lastModifiedBy>
  <cp:revision>80</cp:revision>
  <dcterms:created xsi:type="dcterms:W3CDTF">2014-01-07T19:25:11Z</dcterms:created>
  <dcterms:modified xsi:type="dcterms:W3CDTF">2016-01-06T17:41:34Z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TC102867489990</vt:lpwstr>
  </property>
</Properties>
</file>