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nnie's Notes" panose="020B0604020202020204" charset="-128"/>
      <p:regular r:id="rId18"/>
    </p:embeddedFont>
    <p:embeddedFont>
      <p:font typeface="Moonlight" panose="020B0604020202020204" charset="0"/>
      <p:regular r:id="rId19"/>
    </p:embeddedFont>
    <p:embeddedFont>
      <p:font typeface="Moonlight Bold" panose="020B0604020202020204" charset="0"/>
      <p:regular r:id="rId20"/>
    </p:embeddedFont>
    <p:embeddedFont>
      <p:font typeface="Nectarine"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Samia.deck86@paulding.k12.ga.us" TargetMode="External"/><Relationship Id="rId7" Type="http://schemas.openxmlformats.org/officeDocument/2006/relationships/hyperlink" Target="mailto:bvolzer@paulding.k12.ga.us"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mailto:rstagg@paulding.k12.ga.us" TargetMode="External"/><Relationship Id="rId5" Type="http://schemas.openxmlformats.org/officeDocument/2006/relationships/hyperlink" Target="mailto:dnewsome@paulding.k12.ga.us" TargetMode="External"/><Relationship Id="rId10" Type="http://schemas.openxmlformats.org/officeDocument/2006/relationships/image" Target="../media/image34.svg"/><Relationship Id="rId4" Type="http://schemas.openxmlformats.org/officeDocument/2006/relationships/hyperlink" Target="mailto:bromano@paulding.k12.ga.us" TargetMode="Externa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504750" y="-4861622"/>
            <a:ext cx="11278501" cy="20010243"/>
          </a:xfrm>
          <a:custGeom>
            <a:avLst/>
            <a:gdLst/>
            <a:ahLst/>
            <a:cxnLst/>
            <a:rect l="l" t="t" r="r" b="b"/>
            <a:pathLst>
              <a:path w="11278501" h="20010243">
                <a:moveTo>
                  <a:pt x="0" y="0"/>
                </a:moveTo>
                <a:lnTo>
                  <a:pt x="11278500" y="0"/>
                </a:lnTo>
                <a:lnTo>
                  <a:pt x="11278500" y="20010244"/>
                </a:lnTo>
                <a:lnTo>
                  <a:pt x="0" y="200102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593555" y="1055430"/>
            <a:ext cx="11100890" cy="8202870"/>
          </a:xfrm>
          <a:custGeom>
            <a:avLst/>
            <a:gdLst/>
            <a:ahLst/>
            <a:cxnLst/>
            <a:rect l="l" t="t" r="r" b="b"/>
            <a:pathLst>
              <a:path w="11100890" h="8202870">
                <a:moveTo>
                  <a:pt x="0" y="0"/>
                </a:moveTo>
                <a:lnTo>
                  <a:pt x="11100890" y="0"/>
                </a:lnTo>
                <a:lnTo>
                  <a:pt x="11100890" y="8202870"/>
                </a:lnTo>
                <a:lnTo>
                  <a:pt x="0" y="8202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32658">
            <a:off x="13136294" y="7567775"/>
            <a:ext cx="2070256" cy="2062728"/>
          </a:xfrm>
          <a:custGeom>
            <a:avLst/>
            <a:gdLst/>
            <a:ahLst/>
            <a:cxnLst/>
            <a:rect l="l" t="t" r="r" b="b"/>
            <a:pathLst>
              <a:path w="2070256" h="2062728">
                <a:moveTo>
                  <a:pt x="0" y="0"/>
                </a:moveTo>
                <a:lnTo>
                  <a:pt x="2070256" y="0"/>
                </a:lnTo>
                <a:lnTo>
                  <a:pt x="2070256" y="2062729"/>
                </a:lnTo>
                <a:lnTo>
                  <a:pt x="0" y="20627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5687621" y="6717412"/>
            <a:ext cx="6912757" cy="728588"/>
            <a:chOff x="0" y="0"/>
            <a:chExt cx="9217010" cy="971450"/>
          </a:xfrm>
        </p:grpSpPr>
        <p:sp>
          <p:nvSpPr>
            <p:cNvPr id="6" name="AutoShape 6"/>
            <p:cNvSpPr/>
            <p:nvPr/>
          </p:nvSpPr>
          <p:spPr>
            <a:xfrm>
              <a:off x="0" y="0"/>
              <a:ext cx="9217010" cy="971450"/>
            </a:xfrm>
            <a:prstGeom prst="rect">
              <a:avLst/>
            </a:prstGeom>
            <a:solidFill>
              <a:srgbClr val="000000"/>
            </a:solidFill>
          </p:spPr>
          <p:txBody>
            <a:bodyPr/>
            <a:lstStyle/>
            <a:p>
              <a:endParaRPr lang="en-US"/>
            </a:p>
          </p:txBody>
        </p:sp>
        <p:sp>
          <p:nvSpPr>
            <p:cNvPr id="7" name="TextBox 7"/>
            <p:cNvSpPr txBox="1"/>
            <p:nvPr/>
          </p:nvSpPr>
          <p:spPr>
            <a:xfrm>
              <a:off x="335441" y="-56354"/>
              <a:ext cx="8546128" cy="922232"/>
            </a:xfrm>
            <a:prstGeom prst="rect">
              <a:avLst/>
            </a:prstGeom>
          </p:spPr>
          <p:txBody>
            <a:bodyPr lIns="0" tIns="0" rIns="0" bIns="0" rtlCol="0" anchor="t">
              <a:spAutoFit/>
            </a:bodyPr>
            <a:lstStyle/>
            <a:p>
              <a:pPr algn="ctr">
                <a:lnSpc>
                  <a:spcPts val="5319"/>
                </a:lnSpc>
              </a:pPr>
              <a:r>
                <a:rPr lang="en-US" sz="3799">
                  <a:solidFill>
                    <a:srgbClr val="FFFFFF"/>
                  </a:solidFill>
                  <a:latin typeface="Annie's Notes"/>
                  <a:ea typeface="Annie's Notes"/>
                  <a:cs typeface="Annie's Notes"/>
                  <a:sym typeface="Annie's Notes"/>
                </a:rPr>
                <a:t>Panter Elementary School</a:t>
              </a:r>
            </a:p>
          </p:txBody>
        </p:sp>
      </p:grpSp>
      <p:sp>
        <p:nvSpPr>
          <p:cNvPr id="8" name="Freeform 8"/>
          <p:cNvSpPr/>
          <p:nvPr/>
        </p:nvSpPr>
        <p:spPr>
          <a:xfrm rot="626214">
            <a:off x="2777812" y="336773"/>
            <a:ext cx="2564502" cy="4046552"/>
          </a:xfrm>
          <a:custGeom>
            <a:avLst/>
            <a:gdLst/>
            <a:ahLst/>
            <a:cxnLst/>
            <a:rect l="l" t="t" r="r" b="b"/>
            <a:pathLst>
              <a:path w="2564502" h="4046552">
                <a:moveTo>
                  <a:pt x="0" y="0"/>
                </a:moveTo>
                <a:lnTo>
                  <a:pt x="2564502" y="0"/>
                </a:lnTo>
                <a:lnTo>
                  <a:pt x="2564502" y="4046552"/>
                </a:lnTo>
                <a:lnTo>
                  <a:pt x="0" y="4046552"/>
                </a:lnTo>
                <a:lnTo>
                  <a:pt x="0" y="0"/>
                </a:lnTo>
                <a:close/>
              </a:path>
            </a:pathLst>
          </a:custGeom>
          <a:blipFill>
            <a:blip r:embed="rId8"/>
            <a:stretch>
              <a:fillRect/>
            </a:stretch>
          </a:blipFill>
        </p:spPr>
        <p:txBody>
          <a:bodyPr/>
          <a:lstStyle/>
          <a:p>
            <a:endParaRPr lang="en-US"/>
          </a:p>
        </p:txBody>
      </p:sp>
      <p:sp>
        <p:nvSpPr>
          <p:cNvPr id="9" name="Freeform 9"/>
          <p:cNvSpPr/>
          <p:nvPr/>
        </p:nvSpPr>
        <p:spPr>
          <a:xfrm>
            <a:off x="7752777" y="436304"/>
            <a:ext cx="2782446" cy="904295"/>
          </a:xfrm>
          <a:custGeom>
            <a:avLst/>
            <a:gdLst/>
            <a:ahLst/>
            <a:cxnLst/>
            <a:rect l="l" t="t" r="r" b="b"/>
            <a:pathLst>
              <a:path w="2782446" h="904295">
                <a:moveTo>
                  <a:pt x="0" y="0"/>
                </a:moveTo>
                <a:lnTo>
                  <a:pt x="2782446" y="0"/>
                </a:lnTo>
                <a:lnTo>
                  <a:pt x="2782446" y="904295"/>
                </a:lnTo>
                <a:lnTo>
                  <a:pt x="0" y="904295"/>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4813629" y="2042190"/>
            <a:ext cx="8660743" cy="3114675"/>
          </a:xfrm>
          <a:prstGeom prst="rect">
            <a:avLst/>
          </a:prstGeom>
        </p:spPr>
        <p:txBody>
          <a:bodyPr lIns="0" tIns="0" rIns="0" bIns="0" rtlCol="0" anchor="t">
            <a:spAutoFit/>
          </a:bodyPr>
          <a:lstStyle/>
          <a:p>
            <a:pPr algn="ctr">
              <a:lnSpc>
                <a:spcPts val="11879"/>
              </a:lnSpc>
            </a:pPr>
            <a:r>
              <a:rPr lang="en-US" sz="9899" dirty="0">
                <a:ln>
                  <a:solidFill>
                    <a:sysClr val="windowText" lastClr="000000"/>
                  </a:solidFill>
                </a:ln>
                <a:solidFill>
                  <a:srgbClr val="9FEAFF"/>
                </a:solidFill>
                <a:latin typeface="Nectarine"/>
                <a:ea typeface="Nectarine"/>
                <a:cs typeface="Nectarine"/>
                <a:sym typeface="Nectarine"/>
              </a:rPr>
              <a:t>CURRICULUM NIGHT</a:t>
            </a:r>
          </a:p>
        </p:txBody>
      </p:sp>
      <p:sp>
        <p:nvSpPr>
          <p:cNvPr id="11" name="TextBox 11"/>
          <p:cNvSpPr txBox="1"/>
          <p:nvPr/>
        </p:nvSpPr>
        <p:spPr>
          <a:xfrm>
            <a:off x="5038065" y="5042565"/>
            <a:ext cx="8211871" cy="1019775"/>
          </a:xfrm>
          <a:prstGeom prst="rect">
            <a:avLst/>
          </a:prstGeom>
        </p:spPr>
        <p:txBody>
          <a:bodyPr lIns="0" tIns="0" rIns="0" bIns="0" rtlCol="0" anchor="t">
            <a:spAutoFit/>
          </a:bodyPr>
          <a:lstStyle/>
          <a:p>
            <a:pPr algn="ctr">
              <a:lnSpc>
                <a:spcPts val="8366"/>
              </a:lnSpc>
            </a:pPr>
            <a:r>
              <a:rPr lang="en-US" sz="5976">
                <a:solidFill>
                  <a:srgbClr val="000000"/>
                </a:solidFill>
                <a:latin typeface="Moonlight"/>
                <a:ea typeface="Moonlight"/>
                <a:cs typeface="Moonlight"/>
                <a:sym typeface="Moonlight"/>
              </a:rPr>
              <a:t>2nd Grade</a:t>
            </a:r>
          </a:p>
        </p:txBody>
      </p:sp>
      <p:sp>
        <p:nvSpPr>
          <p:cNvPr id="12" name="Freeform 12"/>
          <p:cNvSpPr/>
          <p:nvPr/>
        </p:nvSpPr>
        <p:spPr>
          <a:xfrm>
            <a:off x="7752777" y="8847984"/>
            <a:ext cx="2782446" cy="904295"/>
          </a:xfrm>
          <a:custGeom>
            <a:avLst/>
            <a:gdLst/>
            <a:ahLst/>
            <a:cxnLst/>
            <a:rect l="l" t="t" r="r" b="b"/>
            <a:pathLst>
              <a:path w="2782446" h="904295">
                <a:moveTo>
                  <a:pt x="0" y="0"/>
                </a:moveTo>
                <a:lnTo>
                  <a:pt x="2782446" y="0"/>
                </a:lnTo>
                <a:lnTo>
                  <a:pt x="2782446" y="904295"/>
                </a:lnTo>
                <a:lnTo>
                  <a:pt x="0" y="904295"/>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Freeform 3"/>
          <p:cNvSpPr/>
          <p:nvPr/>
        </p:nvSpPr>
        <p:spPr>
          <a:xfrm>
            <a:off x="1823055" y="2398561"/>
            <a:ext cx="5612458" cy="7394483"/>
          </a:xfrm>
          <a:custGeom>
            <a:avLst/>
            <a:gdLst/>
            <a:ahLst/>
            <a:cxnLst/>
            <a:rect l="l" t="t" r="r" b="b"/>
            <a:pathLst>
              <a:path w="5612458" h="7394483">
                <a:moveTo>
                  <a:pt x="0" y="0"/>
                </a:moveTo>
                <a:lnTo>
                  <a:pt x="5612459" y="0"/>
                </a:lnTo>
                <a:lnTo>
                  <a:pt x="5612459" y="7394482"/>
                </a:lnTo>
                <a:lnTo>
                  <a:pt x="0" y="7394482"/>
                </a:lnTo>
                <a:lnTo>
                  <a:pt x="0" y="0"/>
                </a:lnTo>
                <a:close/>
              </a:path>
            </a:pathLst>
          </a:custGeom>
          <a:blipFill>
            <a:blip r:embed="rId3"/>
            <a:stretch>
              <a:fillRect/>
            </a:stretch>
          </a:blipFill>
        </p:spPr>
        <p:txBody>
          <a:bodyPr/>
          <a:lstStyle/>
          <a:p>
            <a:endParaRPr lang="en-US"/>
          </a:p>
        </p:txBody>
      </p:sp>
      <p:sp>
        <p:nvSpPr>
          <p:cNvPr id="4" name="Freeform 4"/>
          <p:cNvSpPr/>
          <p:nvPr/>
        </p:nvSpPr>
        <p:spPr>
          <a:xfrm>
            <a:off x="8039154" y="3213616"/>
            <a:ext cx="8976927" cy="5764372"/>
          </a:xfrm>
          <a:custGeom>
            <a:avLst/>
            <a:gdLst/>
            <a:ahLst/>
            <a:cxnLst/>
            <a:rect l="l" t="t" r="r" b="b"/>
            <a:pathLst>
              <a:path w="8976927" h="5764372">
                <a:moveTo>
                  <a:pt x="0" y="0"/>
                </a:moveTo>
                <a:lnTo>
                  <a:pt x="8976927" y="0"/>
                </a:lnTo>
                <a:lnTo>
                  <a:pt x="8976927" y="5764372"/>
                </a:lnTo>
                <a:lnTo>
                  <a:pt x="0" y="5764372"/>
                </a:lnTo>
                <a:lnTo>
                  <a:pt x="0" y="0"/>
                </a:lnTo>
                <a:close/>
              </a:path>
            </a:pathLst>
          </a:custGeom>
          <a:blipFill>
            <a:blip r:embed="rId4"/>
            <a:stretch>
              <a:fillRect/>
            </a:stretch>
          </a:blipFill>
        </p:spPr>
        <p:txBody>
          <a:bodyPr/>
          <a:lstStyle/>
          <a:p>
            <a:endParaRPr lang="en-US"/>
          </a:p>
        </p:txBody>
      </p:sp>
      <p:sp>
        <p:nvSpPr>
          <p:cNvPr id="5" name="Freeform 5"/>
          <p:cNvSpPr/>
          <p:nvPr/>
        </p:nvSpPr>
        <p:spPr>
          <a:xfrm>
            <a:off x="15125110" y="2019088"/>
            <a:ext cx="2365166" cy="2389056"/>
          </a:xfrm>
          <a:custGeom>
            <a:avLst/>
            <a:gdLst/>
            <a:ahLst/>
            <a:cxnLst/>
            <a:rect l="l" t="t" r="r" b="b"/>
            <a:pathLst>
              <a:path w="2365166" h="2389056">
                <a:moveTo>
                  <a:pt x="0" y="0"/>
                </a:moveTo>
                <a:lnTo>
                  <a:pt x="2365166" y="0"/>
                </a:lnTo>
                <a:lnTo>
                  <a:pt x="2365166" y="2389056"/>
                </a:lnTo>
                <a:lnTo>
                  <a:pt x="0" y="2389056"/>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97724" y="109598"/>
            <a:ext cx="16692552" cy="2308324"/>
          </a:xfrm>
          <a:prstGeom prst="rect">
            <a:avLst/>
          </a:prstGeom>
        </p:spPr>
        <p:txBody>
          <a:bodyPr lIns="0" tIns="0" rIns="0" bIns="0" rtlCol="0" anchor="t">
            <a:spAutoFit/>
          </a:bodyPr>
          <a:lstStyle/>
          <a:p>
            <a:pPr algn="ctr">
              <a:lnSpc>
                <a:spcPts val="18000"/>
              </a:lnSpc>
            </a:pPr>
            <a:r>
              <a:rPr lang="en-US" sz="15000" dirty="0">
                <a:ln>
                  <a:solidFill>
                    <a:sysClr val="windowText" lastClr="000000"/>
                  </a:solidFill>
                </a:ln>
                <a:solidFill>
                  <a:srgbClr val="FFA6B9"/>
                </a:solidFill>
                <a:latin typeface="Nectarine"/>
                <a:ea typeface="Nectarine"/>
                <a:cs typeface="Nectarine"/>
                <a:sym typeface="Nectarine"/>
              </a:rPr>
              <a:t>Free/Reduced Lunch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Freeform 3"/>
          <p:cNvSpPr/>
          <p:nvPr/>
        </p:nvSpPr>
        <p:spPr>
          <a:xfrm>
            <a:off x="6945395" y="4133010"/>
            <a:ext cx="4397210" cy="4331087"/>
          </a:xfrm>
          <a:custGeom>
            <a:avLst/>
            <a:gdLst/>
            <a:ahLst/>
            <a:cxnLst/>
            <a:rect l="l" t="t" r="r" b="b"/>
            <a:pathLst>
              <a:path w="4397210" h="4331087">
                <a:moveTo>
                  <a:pt x="0" y="0"/>
                </a:moveTo>
                <a:lnTo>
                  <a:pt x="4397210" y="0"/>
                </a:lnTo>
                <a:lnTo>
                  <a:pt x="4397210" y="4331086"/>
                </a:lnTo>
                <a:lnTo>
                  <a:pt x="0" y="4331086"/>
                </a:lnTo>
                <a:lnTo>
                  <a:pt x="0" y="0"/>
                </a:lnTo>
                <a:close/>
              </a:path>
            </a:pathLst>
          </a:custGeom>
          <a:blipFill>
            <a:blip r:embed="rId3"/>
            <a:stretch>
              <a:fillRect l="-52184" t="-76912" r="-52936" b="-31340"/>
            </a:stretch>
          </a:blipFill>
        </p:spPr>
        <p:txBody>
          <a:bodyPr/>
          <a:lstStyle/>
          <a:p>
            <a:endParaRPr lang="en-US"/>
          </a:p>
        </p:txBody>
      </p:sp>
      <p:sp>
        <p:nvSpPr>
          <p:cNvPr id="4" name="TextBox 4"/>
          <p:cNvSpPr txBox="1"/>
          <p:nvPr/>
        </p:nvSpPr>
        <p:spPr>
          <a:xfrm>
            <a:off x="1233080" y="2845213"/>
            <a:ext cx="16173543" cy="896375"/>
          </a:xfrm>
          <a:prstGeom prst="rect">
            <a:avLst/>
          </a:prstGeom>
        </p:spPr>
        <p:txBody>
          <a:bodyPr lIns="0" tIns="0" rIns="0" bIns="0" rtlCol="0" anchor="t">
            <a:spAutoFit/>
          </a:bodyPr>
          <a:lstStyle/>
          <a:p>
            <a:pPr algn="ctr">
              <a:lnSpc>
                <a:spcPts val="7293"/>
              </a:lnSpc>
            </a:pPr>
            <a:r>
              <a:rPr lang="en-US" sz="5209">
                <a:solidFill>
                  <a:srgbClr val="000000"/>
                </a:solidFill>
                <a:latin typeface="Moonlight Bold"/>
                <a:ea typeface="Moonlight Bold"/>
                <a:cs typeface="Moonlight Bold"/>
                <a:sym typeface="Moonlight Bold"/>
              </a:rPr>
              <a:t>Scan the QR code to request items from the Parent Resource Center. </a:t>
            </a:r>
          </a:p>
        </p:txBody>
      </p:sp>
      <p:sp>
        <p:nvSpPr>
          <p:cNvPr id="5" name="TextBox 5"/>
          <p:cNvSpPr txBox="1"/>
          <p:nvPr/>
        </p:nvSpPr>
        <p:spPr>
          <a:xfrm>
            <a:off x="413126" y="405976"/>
            <a:ext cx="17461747" cy="1769715"/>
          </a:xfrm>
          <a:prstGeom prst="rect">
            <a:avLst/>
          </a:prstGeom>
        </p:spPr>
        <p:txBody>
          <a:bodyPr lIns="0" tIns="0" rIns="0" bIns="0" rtlCol="0" anchor="t">
            <a:spAutoFit/>
          </a:bodyPr>
          <a:lstStyle/>
          <a:p>
            <a:pPr algn="ctr">
              <a:lnSpc>
                <a:spcPts val="13799"/>
              </a:lnSpc>
            </a:pPr>
            <a:r>
              <a:rPr lang="en-US" sz="11499" dirty="0">
                <a:ln>
                  <a:solidFill>
                    <a:sysClr val="windowText" lastClr="000000"/>
                  </a:solidFill>
                </a:ln>
                <a:solidFill>
                  <a:srgbClr val="FFD978"/>
                </a:solidFill>
                <a:latin typeface="Nectarine"/>
                <a:ea typeface="Nectarine"/>
                <a:cs typeface="Nectarine"/>
                <a:sym typeface="Nectarine"/>
              </a:rPr>
              <a:t>Parent Resource Center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28700" y="2498820"/>
            <a:ext cx="16173543" cy="6929510"/>
          </a:xfrm>
          <a:prstGeom prst="rect">
            <a:avLst/>
          </a:prstGeom>
        </p:spPr>
        <p:txBody>
          <a:bodyPr lIns="0" tIns="0" rIns="0" bIns="0" rtlCol="0" anchor="t">
            <a:spAutoFit/>
          </a:bodyPr>
          <a:lstStyle/>
          <a:p>
            <a:pPr marL="1059998" lvl="1" indent="-529999" algn="l">
              <a:lnSpc>
                <a:spcPts val="6873"/>
              </a:lnSpc>
              <a:buFont typeface="Arial"/>
              <a:buChar char="•"/>
            </a:pPr>
            <a:r>
              <a:rPr lang="en-US" sz="4909">
                <a:solidFill>
                  <a:srgbClr val="000000"/>
                </a:solidFill>
                <a:latin typeface="Moonlight Bold"/>
                <a:ea typeface="Moonlight Bold"/>
                <a:cs typeface="Moonlight Bold"/>
                <a:sym typeface="Moonlight Bold"/>
              </a:rPr>
              <a:t>Reading</a:t>
            </a:r>
            <a:r>
              <a:rPr lang="en-US" sz="4909">
                <a:solidFill>
                  <a:srgbClr val="000000"/>
                </a:solidFill>
                <a:latin typeface="Moonlight"/>
                <a:ea typeface="Moonlight"/>
                <a:cs typeface="Moonlight"/>
                <a:sym typeface="Moonlight"/>
              </a:rPr>
              <a:t>: </a:t>
            </a:r>
          </a:p>
          <a:p>
            <a:pPr marL="2119997" lvl="2" indent="-706666" algn="l">
              <a:lnSpc>
                <a:spcPts val="6873"/>
              </a:lnSpc>
              <a:buFont typeface="Arial"/>
              <a:buChar char="⚬"/>
            </a:pPr>
            <a:r>
              <a:rPr lang="en-US" sz="4909">
                <a:solidFill>
                  <a:srgbClr val="000000"/>
                </a:solidFill>
                <a:latin typeface="Moonlight"/>
                <a:ea typeface="Moonlight"/>
                <a:cs typeface="Moonlight"/>
                <a:sym typeface="Moonlight"/>
              </a:rPr>
              <a:t>Reading at home daily is highly encouraged. </a:t>
            </a:r>
          </a:p>
          <a:p>
            <a:pPr marL="2119997" lvl="2" indent="-706666" algn="l">
              <a:lnSpc>
                <a:spcPts val="6873"/>
              </a:lnSpc>
              <a:buFont typeface="Arial"/>
              <a:buChar char="⚬"/>
            </a:pPr>
            <a:r>
              <a:rPr lang="en-US" sz="4909">
                <a:solidFill>
                  <a:srgbClr val="000000"/>
                </a:solidFill>
                <a:latin typeface="Moonlight"/>
                <a:ea typeface="Moonlight"/>
                <a:cs typeface="Moonlight"/>
                <a:sym typeface="Moonlight"/>
              </a:rPr>
              <a:t>Students have the opportunity to bring 2 books home from the Media Center each week. </a:t>
            </a:r>
          </a:p>
          <a:p>
            <a:pPr marL="1059998" lvl="1" indent="-529999" algn="l">
              <a:lnSpc>
                <a:spcPts val="6873"/>
              </a:lnSpc>
              <a:buFont typeface="Arial"/>
              <a:buChar char="•"/>
            </a:pPr>
            <a:r>
              <a:rPr lang="en-US" sz="4909">
                <a:solidFill>
                  <a:srgbClr val="000000"/>
                </a:solidFill>
                <a:latin typeface="Moonlight Bold"/>
                <a:ea typeface="Moonlight Bold"/>
                <a:cs typeface="Moonlight Bold"/>
                <a:sym typeface="Moonlight Bold"/>
              </a:rPr>
              <a:t>Math</a:t>
            </a:r>
            <a:r>
              <a:rPr lang="en-US" sz="4909">
                <a:solidFill>
                  <a:srgbClr val="000000"/>
                </a:solidFill>
                <a:latin typeface="Moonlight"/>
                <a:ea typeface="Moonlight"/>
                <a:cs typeface="Moonlight"/>
                <a:sym typeface="Moonlight"/>
              </a:rPr>
              <a:t>: </a:t>
            </a:r>
          </a:p>
          <a:p>
            <a:pPr marL="2119997" lvl="2" indent="-706666" algn="l">
              <a:lnSpc>
                <a:spcPts val="6873"/>
              </a:lnSpc>
              <a:buFont typeface="Arial"/>
              <a:buChar char="⚬"/>
            </a:pPr>
            <a:r>
              <a:rPr lang="en-US" sz="4909">
                <a:solidFill>
                  <a:srgbClr val="000000"/>
                </a:solidFill>
                <a:latin typeface="Moonlight"/>
                <a:ea typeface="Moonlight"/>
                <a:cs typeface="Moonlight"/>
                <a:sym typeface="Moonlight"/>
              </a:rPr>
              <a:t>Students have access to Progress Learning Lift Off to support math skills at home. This program is highly encouraged, as it helps fill any gaps missing from 1st grade, or current 2nd grade standards. </a:t>
            </a:r>
          </a:p>
        </p:txBody>
      </p:sp>
      <p:sp>
        <p:nvSpPr>
          <p:cNvPr id="4" name="Freeform 4"/>
          <p:cNvSpPr/>
          <p:nvPr/>
        </p:nvSpPr>
        <p:spPr>
          <a:xfrm>
            <a:off x="239625" y="7621987"/>
            <a:ext cx="2553135" cy="1806343"/>
          </a:xfrm>
          <a:custGeom>
            <a:avLst/>
            <a:gdLst/>
            <a:ahLst/>
            <a:cxnLst/>
            <a:rect l="l" t="t" r="r" b="b"/>
            <a:pathLst>
              <a:path w="2553135" h="1806343">
                <a:moveTo>
                  <a:pt x="0" y="0"/>
                </a:moveTo>
                <a:lnTo>
                  <a:pt x="2553136" y="0"/>
                </a:lnTo>
                <a:lnTo>
                  <a:pt x="2553136" y="1806343"/>
                </a:lnTo>
                <a:lnTo>
                  <a:pt x="0" y="18063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13126" y="746220"/>
            <a:ext cx="17461747" cy="1769715"/>
          </a:xfrm>
          <a:prstGeom prst="rect">
            <a:avLst/>
          </a:prstGeom>
        </p:spPr>
        <p:txBody>
          <a:bodyPr lIns="0" tIns="0" rIns="0" bIns="0" rtlCol="0" anchor="t">
            <a:spAutoFit/>
          </a:bodyPr>
          <a:lstStyle/>
          <a:p>
            <a:pPr algn="ctr">
              <a:lnSpc>
                <a:spcPts val="13799"/>
              </a:lnSpc>
            </a:pPr>
            <a:r>
              <a:rPr lang="en-US" sz="11499" dirty="0">
                <a:ln>
                  <a:solidFill>
                    <a:sysClr val="windowText" lastClr="000000"/>
                  </a:solidFill>
                </a:ln>
                <a:solidFill>
                  <a:srgbClr val="B2F0EE"/>
                </a:solidFill>
                <a:latin typeface="Nectarine"/>
                <a:ea typeface="Nectarine"/>
                <a:cs typeface="Nectarine"/>
                <a:sym typeface="Nectarine"/>
              </a:rPr>
              <a:t>Home-School Connection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57229" y="2608705"/>
            <a:ext cx="16173543" cy="7863594"/>
          </a:xfrm>
          <a:prstGeom prst="rect">
            <a:avLst/>
          </a:prstGeom>
        </p:spPr>
        <p:txBody>
          <a:bodyPr lIns="0" tIns="0" rIns="0" bIns="0" rtlCol="0" anchor="t">
            <a:spAutoFit/>
          </a:bodyPr>
          <a:lstStyle/>
          <a:p>
            <a:pPr marL="952051" lvl="1" indent="-476025" algn="l">
              <a:lnSpc>
                <a:spcPts val="6173"/>
              </a:lnSpc>
              <a:buFont typeface="Arial"/>
              <a:buChar char="•"/>
            </a:pPr>
            <a:r>
              <a:rPr lang="en-US" sz="4409">
                <a:solidFill>
                  <a:srgbClr val="000000"/>
                </a:solidFill>
                <a:latin typeface="Moonlight"/>
                <a:ea typeface="Moonlight"/>
                <a:cs typeface="Moonlight"/>
                <a:sym typeface="Moonlight"/>
              </a:rPr>
              <a:t>Online behavior management </a:t>
            </a:r>
          </a:p>
          <a:p>
            <a:pPr marL="952051" lvl="1" indent="-476025" algn="l">
              <a:lnSpc>
                <a:spcPts val="6173"/>
              </a:lnSpc>
              <a:buFont typeface="Arial"/>
              <a:buChar char="•"/>
            </a:pPr>
            <a:r>
              <a:rPr lang="en-US" sz="4409">
                <a:solidFill>
                  <a:srgbClr val="000000"/>
                </a:solidFill>
                <a:latin typeface="Moonlight"/>
                <a:ea typeface="Moonlight"/>
                <a:cs typeface="Moonlight"/>
                <a:sym typeface="Moonlight"/>
              </a:rPr>
              <a:t>Encourage students to work hard, stay on task, complete assignments, and participate.</a:t>
            </a:r>
          </a:p>
          <a:p>
            <a:pPr marL="952051" lvl="1" indent="-476025" algn="l">
              <a:lnSpc>
                <a:spcPts val="6173"/>
              </a:lnSpc>
              <a:buFont typeface="Arial"/>
              <a:buChar char="•"/>
            </a:pPr>
            <a:r>
              <a:rPr lang="en-US" sz="4409">
                <a:solidFill>
                  <a:srgbClr val="000000"/>
                </a:solidFill>
                <a:latin typeface="Moonlight"/>
                <a:ea typeface="Moonlight"/>
                <a:cs typeface="Moonlight"/>
                <a:sym typeface="Moonlight"/>
              </a:rPr>
              <a:t>Students have a monster avatar that earns or loses points.</a:t>
            </a:r>
          </a:p>
          <a:p>
            <a:pPr marL="1904102" lvl="2" indent="-634701" algn="l">
              <a:lnSpc>
                <a:spcPts val="6173"/>
              </a:lnSpc>
              <a:buFont typeface="Arial"/>
              <a:buChar char="⚬"/>
            </a:pPr>
            <a:r>
              <a:rPr lang="en-US" sz="4409">
                <a:solidFill>
                  <a:srgbClr val="000000"/>
                </a:solidFill>
                <a:latin typeface="Moonlight"/>
                <a:ea typeface="Moonlight"/>
                <a:cs typeface="Moonlight"/>
                <a:sym typeface="Moonlight"/>
              </a:rPr>
              <a:t>Classroom Rules Poster </a:t>
            </a:r>
          </a:p>
          <a:p>
            <a:pPr marL="1904102" lvl="2" indent="-634701" algn="l">
              <a:lnSpc>
                <a:spcPts val="6173"/>
              </a:lnSpc>
              <a:buFont typeface="Arial"/>
              <a:buChar char="⚬"/>
            </a:pPr>
            <a:r>
              <a:rPr lang="en-US" sz="4409">
                <a:solidFill>
                  <a:srgbClr val="000000"/>
                </a:solidFill>
                <a:latin typeface="Moonlight"/>
                <a:ea typeface="Moonlight"/>
                <a:cs typeface="Moonlight"/>
                <a:sym typeface="Moonlight"/>
              </a:rPr>
              <a:t>Classroom Consequences </a:t>
            </a:r>
          </a:p>
          <a:p>
            <a:pPr marL="952051" lvl="1" indent="-476025" algn="l">
              <a:lnSpc>
                <a:spcPts val="6173"/>
              </a:lnSpc>
              <a:buFont typeface="Arial"/>
              <a:buChar char="•"/>
            </a:pPr>
            <a:r>
              <a:rPr lang="en-US" sz="4409">
                <a:solidFill>
                  <a:srgbClr val="000000"/>
                </a:solidFill>
                <a:latin typeface="Moonlight"/>
                <a:ea typeface="Moonlight"/>
                <a:cs typeface="Moonlight"/>
                <a:sym typeface="Moonlight"/>
              </a:rPr>
              <a:t>Parents/Guardians sign up to see how your child is doing at school and to communicate with the teacher by sending instant messages.</a:t>
            </a:r>
          </a:p>
          <a:p>
            <a:pPr marL="952051" lvl="1" indent="-476025" algn="l">
              <a:lnSpc>
                <a:spcPts val="6173"/>
              </a:lnSpc>
              <a:buFont typeface="Arial"/>
              <a:buChar char="•"/>
            </a:pPr>
            <a:r>
              <a:rPr lang="en-US" sz="4409">
                <a:solidFill>
                  <a:srgbClr val="000000"/>
                </a:solidFill>
                <a:latin typeface="Moonlight"/>
                <a:ea typeface="Moonlight"/>
                <a:cs typeface="Moonlight"/>
                <a:sym typeface="Moonlight"/>
              </a:rPr>
              <a:t>Students can redeem points for rewards.</a:t>
            </a:r>
          </a:p>
          <a:p>
            <a:pPr algn="l">
              <a:lnSpc>
                <a:spcPts val="6873"/>
              </a:lnSpc>
            </a:pPr>
            <a:endParaRPr lang="en-US" sz="4409">
              <a:solidFill>
                <a:srgbClr val="000000"/>
              </a:solidFill>
              <a:latin typeface="Moonlight"/>
              <a:ea typeface="Moonlight"/>
              <a:cs typeface="Moonlight"/>
              <a:sym typeface="Moonlight"/>
            </a:endParaRPr>
          </a:p>
        </p:txBody>
      </p:sp>
      <p:sp>
        <p:nvSpPr>
          <p:cNvPr id="4" name="Freeform 4"/>
          <p:cNvSpPr/>
          <p:nvPr/>
        </p:nvSpPr>
        <p:spPr>
          <a:xfrm>
            <a:off x="14368214" y="7319050"/>
            <a:ext cx="3736130" cy="2741386"/>
          </a:xfrm>
          <a:custGeom>
            <a:avLst/>
            <a:gdLst/>
            <a:ahLst/>
            <a:cxnLst/>
            <a:rect l="l" t="t" r="r" b="b"/>
            <a:pathLst>
              <a:path w="3736130" h="2741386">
                <a:moveTo>
                  <a:pt x="0" y="0"/>
                </a:moveTo>
                <a:lnTo>
                  <a:pt x="3736130" y="0"/>
                </a:lnTo>
                <a:lnTo>
                  <a:pt x="3736130" y="2741385"/>
                </a:lnTo>
                <a:lnTo>
                  <a:pt x="0" y="2741385"/>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13126" y="427133"/>
            <a:ext cx="17461747" cy="2308324"/>
          </a:xfrm>
          <a:prstGeom prst="rect">
            <a:avLst/>
          </a:prstGeom>
        </p:spPr>
        <p:txBody>
          <a:bodyPr lIns="0" tIns="0" rIns="0" bIns="0" rtlCol="0" anchor="t">
            <a:spAutoFit/>
          </a:bodyPr>
          <a:lstStyle/>
          <a:p>
            <a:pPr algn="ctr">
              <a:lnSpc>
                <a:spcPts val="18000"/>
              </a:lnSpc>
            </a:pPr>
            <a:r>
              <a:rPr lang="en-US" sz="15000" dirty="0">
                <a:ln>
                  <a:solidFill>
                    <a:sysClr val="windowText" lastClr="000000"/>
                  </a:solidFill>
                </a:ln>
                <a:solidFill>
                  <a:srgbClr val="F4AD72"/>
                </a:solidFill>
                <a:latin typeface="Nectarine"/>
                <a:ea typeface="Nectarine"/>
                <a:cs typeface="Nectarine"/>
                <a:sym typeface="Nectarine"/>
              </a:rPr>
              <a:t>Class Dojo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57229" y="2589655"/>
            <a:ext cx="16173543" cy="7781044"/>
          </a:xfrm>
          <a:prstGeom prst="rect">
            <a:avLst/>
          </a:prstGeom>
        </p:spPr>
        <p:txBody>
          <a:bodyPr lIns="0" tIns="0" rIns="0" bIns="0" rtlCol="0" anchor="t">
            <a:spAutoFit/>
          </a:bodyPr>
          <a:lstStyle/>
          <a:p>
            <a:pPr marL="1059998" lvl="1" indent="-529999" algn="l">
              <a:lnSpc>
                <a:spcPts val="6873"/>
              </a:lnSpc>
              <a:buFont typeface="Arial"/>
              <a:buChar char="•"/>
            </a:pPr>
            <a:r>
              <a:rPr lang="en-US" sz="4909">
                <a:solidFill>
                  <a:srgbClr val="000000"/>
                </a:solidFill>
                <a:latin typeface="Moonlight"/>
                <a:ea typeface="Moonlight"/>
                <a:cs typeface="Moonlight"/>
                <a:sym typeface="Moonlight"/>
              </a:rPr>
              <a:t>Our school is focused on using Positive Behavior Incentive Systems for students to be recognized for their positive behavior. </a:t>
            </a:r>
          </a:p>
          <a:p>
            <a:pPr marL="1059998" lvl="1" indent="-529999" algn="l">
              <a:lnSpc>
                <a:spcPts val="6873"/>
              </a:lnSpc>
              <a:buFont typeface="Arial"/>
              <a:buChar char="•"/>
            </a:pPr>
            <a:r>
              <a:rPr lang="en-US" sz="4909">
                <a:solidFill>
                  <a:srgbClr val="000000"/>
                </a:solidFill>
                <a:latin typeface="Moonlight"/>
                <a:ea typeface="Moonlight"/>
                <a:cs typeface="Moonlight"/>
                <a:sym typeface="Moonlight"/>
              </a:rPr>
              <a:t>Students have the opportunity to earn Paw Bucks throughout the school for being Kind, Responsible, and Safe. </a:t>
            </a:r>
          </a:p>
          <a:p>
            <a:pPr marL="1059998" lvl="1" indent="-529999" algn="l">
              <a:lnSpc>
                <a:spcPts val="6873"/>
              </a:lnSpc>
              <a:buFont typeface="Arial"/>
              <a:buChar char="•"/>
            </a:pPr>
            <a:r>
              <a:rPr lang="en-US" sz="4909">
                <a:solidFill>
                  <a:srgbClr val="000000"/>
                </a:solidFill>
                <a:latin typeface="Moonlight"/>
                <a:ea typeface="Moonlight"/>
                <a:cs typeface="Moonlight"/>
                <a:sym typeface="Moonlight"/>
              </a:rPr>
              <a:t>Teachers are expected to follow the Capturing Kids Hearts (CKH) model, which focuses on building positive relationships within the classroom. </a:t>
            </a:r>
          </a:p>
          <a:p>
            <a:pPr marL="1059998" lvl="1" indent="-529999" algn="l">
              <a:lnSpc>
                <a:spcPts val="6873"/>
              </a:lnSpc>
              <a:buFont typeface="Arial"/>
              <a:buChar char="•"/>
            </a:pPr>
            <a:r>
              <a:rPr lang="en-US" sz="4909">
                <a:solidFill>
                  <a:srgbClr val="000000"/>
                </a:solidFill>
                <a:latin typeface="Moonlight"/>
                <a:ea typeface="Moonlight"/>
                <a:cs typeface="Moonlight"/>
                <a:sym typeface="Moonlight"/>
              </a:rPr>
              <a:t>We will have occasional schoolwide PBIS celebrations. Student behavior will determine their attendance. </a:t>
            </a:r>
          </a:p>
          <a:p>
            <a:pPr algn="l">
              <a:lnSpc>
                <a:spcPts val="6873"/>
              </a:lnSpc>
            </a:pPr>
            <a:endParaRPr lang="en-US" sz="4909">
              <a:solidFill>
                <a:srgbClr val="000000"/>
              </a:solidFill>
              <a:latin typeface="Moonlight"/>
              <a:ea typeface="Moonlight"/>
              <a:cs typeface="Moonlight"/>
              <a:sym typeface="Moonlight"/>
            </a:endParaRPr>
          </a:p>
        </p:txBody>
      </p:sp>
      <p:sp>
        <p:nvSpPr>
          <p:cNvPr id="4" name="Freeform 4"/>
          <p:cNvSpPr/>
          <p:nvPr/>
        </p:nvSpPr>
        <p:spPr>
          <a:xfrm>
            <a:off x="188429" y="408430"/>
            <a:ext cx="1680543" cy="2113890"/>
          </a:xfrm>
          <a:custGeom>
            <a:avLst/>
            <a:gdLst/>
            <a:ahLst/>
            <a:cxnLst/>
            <a:rect l="l" t="t" r="r" b="b"/>
            <a:pathLst>
              <a:path w="1680543" h="2113890">
                <a:moveTo>
                  <a:pt x="0" y="0"/>
                </a:moveTo>
                <a:lnTo>
                  <a:pt x="1680542" y="0"/>
                </a:lnTo>
                <a:lnTo>
                  <a:pt x="1680542" y="2113891"/>
                </a:lnTo>
                <a:lnTo>
                  <a:pt x="0" y="2113891"/>
                </a:lnTo>
                <a:lnTo>
                  <a:pt x="0" y="0"/>
                </a:lnTo>
                <a:close/>
              </a:path>
            </a:pathLst>
          </a:custGeom>
          <a:blipFill>
            <a:blip r:embed="rId3"/>
            <a:stretch>
              <a:fillRect/>
            </a:stretch>
          </a:blipFill>
        </p:spPr>
        <p:txBody>
          <a:bodyPr/>
          <a:lstStyle/>
          <a:p>
            <a:endParaRPr lang="en-US"/>
          </a:p>
        </p:txBody>
      </p:sp>
      <p:sp>
        <p:nvSpPr>
          <p:cNvPr id="5" name="Freeform 5"/>
          <p:cNvSpPr/>
          <p:nvPr/>
        </p:nvSpPr>
        <p:spPr>
          <a:xfrm>
            <a:off x="16233431" y="8476563"/>
            <a:ext cx="1641443" cy="1563474"/>
          </a:xfrm>
          <a:custGeom>
            <a:avLst/>
            <a:gdLst/>
            <a:ahLst/>
            <a:cxnLst/>
            <a:rect l="l" t="t" r="r" b="b"/>
            <a:pathLst>
              <a:path w="1641443" h="1563474">
                <a:moveTo>
                  <a:pt x="0" y="0"/>
                </a:moveTo>
                <a:lnTo>
                  <a:pt x="1641443" y="0"/>
                </a:lnTo>
                <a:lnTo>
                  <a:pt x="1641443" y="1563474"/>
                </a:lnTo>
                <a:lnTo>
                  <a:pt x="0" y="15634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413126" y="246505"/>
            <a:ext cx="17461747" cy="2308324"/>
          </a:xfrm>
          <a:prstGeom prst="rect">
            <a:avLst/>
          </a:prstGeom>
        </p:spPr>
        <p:txBody>
          <a:bodyPr lIns="0" tIns="0" rIns="0" bIns="0" rtlCol="0" anchor="t">
            <a:spAutoFit/>
          </a:bodyPr>
          <a:lstStyle/>
          <a:p>
            <a:pPr algn="ctr">
              <a:lnSpc>
                <a:spcPts val="18000"/>
              </a:lnSpc>
            </a:pPr>
            <a:r>
              <a:rPr lang="en-US" sz="15000" dirty="0">
                <a:ln>
                  <a:solidFill>
                    <a:sysClr val="windowText" lastClr="000000"/>
                  </a:solidFill>
                </a:ln>
                <a:solidFill>
                  <a:srgbClr val="FFA6B9"/>
                </a:solidFill>
                <a:latin typeface="Nectarine"/>
                <a:ea typeface="Nectarine"/>
                <a:cs typeface="Nectarine"/>
                <a:sym typeface="Nectarine"/>
              </a:rPr>
              <a:t>PBIS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Freeform 3"/>
          <p:cNvSpPr/>
          <p:nvPr/>
        </p:nvSpPr>
        <p:spPr>
          <a:xfrm>
            <a:off x="6601406" y="5411869"/>
            <a:ext cx="3480108" cy="4381807"/>
          </a:xfrm>
          <a:custGeom>
            <a:avLst/>
            <a:gdLst/>
            <a:ahLst/>
            <a:cxnLst/>
            <a:rect l="l" t="t" r="r" b="b"/>
            <a:pathLst>
              <a:path w="3480108" h="4381807">
                <a:moveTo>
                  <a:pt x="0" y="0"/>
                </a:moveTo>
                <a:lnTo>
                  <a:pt x="3480108" y="0"/>
                </a:lnTo>
                <a:lnTo>
                  <a:pt x="3480108" y="4381807"/>
                </a:lnTo>
                <a:lnTo>
                  <a:pt x="0" y="4381807"/>
                </a:lnTo>
                <a:lnTo>
                  <a:pt x="0" y="0"/>
                </a:lnTo>
                <a:close/>
              </a:path>
            </a:pathLst>
          </a:custGeom>
          <a:blipFill>
            <a:blip r:embed="rId3"/>
            <a:stretch>
              <a:fillRect/>
            </a:stretch>
          </a:blipFill>
        </p:spPr>
        <p:txBody>
          <a:bodyPr/>
          <a:lstStyle/>
          <a:p>
            <a:endParaRPr lang="en-US"/>
          </a:p>
        </p:txBody>
      </p:sp>
      <p:sp>
        <p:nvSpPr>
          <p:cNvPr id="4" name="Freeform 4"/>
          <p:cNvSpPr/>
          <p:nvPr/>
        </p:nvSpPr>
        <p:spPr>
          <a:xfrm>
            <a:off x="14776409" y="7765624"/>
            <a:ext cx="3098465" cy="2521376"/>
          </a:xfrm>
          <a:custGeom>
            <a:avLst/>
            <a:gdLst/>
            <a:ahLst/>
            <a:cxnLst/>
            <a:rect l="l" t="t" r="r" b="b"/>
            <a:pathLst>
              <a:path w="3098465" h="2521376">
                <a:moveTo>
                  <a:pt x="0" y="0"/>
                </a:moveTo>
                <a:lnTo>
                  <a:pt x="3098465" y="0"/>
                </a:lnTo>
                <a:lnTo>
                  <a:pt x="3098465" y="2521376"/>
                </a:lnTo>
                <a:lnTo>
                  <a:pt x="0" y="2521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7586947" y="5143500"/>
            <a:ext cx="1509026" cy="368764"/>
          </a:xfrm>
          <a:custGeom>
            <a:avLst/>
            <a:gdLst/>
            <a:ahLst/>
            <a:cxnLst/>
            <a:rect l="l" t="t" r="r" b="b"/>
            <a:pathLst>
              <a:path w="1509026" h="368764">
                <a:moveTo>
                  <a:pt x="0" y="0"/>
                </a:moveTo>
                <a:lnTo>
                  <a:pt x="1509026" y="0"/>
                </a:lnTo>
                <a:lnTo>
                  <a:pt x="1509026" y="368764"/>
                </a:lnTo>
                <a:lnTo>
                  <a:pt x="0" y="368764"/>
                </a:lnTo>
                <a:lnTo>
                  <a:pt x="0" y="0"/>
                </a:lnTo>
                <a:close/>
              </a:path>
            </a:pathLst>
          </a:custGeom>
          <a:blipFill>
            <a:blip r:embed="rId6"/>
            <a:stretch>
              <a:fillRect t="-28901"/>
            </a:stretch>
          </a:blipFill>
        </p:spPr>
        <p:txBody>
          <a:bodyPr/>
          <a:lstStyle/>
          <a:p>
            <a:endParaRPr lang="en-US"/>
          </a:p>
        </p:txBody>
      </p:sp>
      <p:sp>
        <p:nvSpPr>
          <p:cNvPr id="6" name="TextBox 6"/>
          <p:cNvSpPr txBox="1"/>
          <p:nvPr/>
        </p:nvSpPr>
        <p:spPr>
          <a:xfrm>
            <a:off x="1028700" y="2318193"/>
            <a:ext cx="16173543" cy="3447169"/>
          </a:xfrm>
          <a:prstGeom prst="rect">
            <a:avLst/>
          </a:prstGeom>
        </p:spPr>
        <p:txBody>
          <a:bodyPr lIns="0" tIns="0" rIns="0" bIns="0" rtlCol="0" anchor="t">
            <a:spAutoFit/>
          </a:bodyPr>
          <a:lstStyle/>
          <a:p>
            <a:pPr algn="ctr">
              <a:lnSpc>
                <a:spcPts val="6873"/>
              </a:lnSpc>
            </a:pPr>
            <a:r>
              <a:rPr lang="en-US" sz="4909">
                <a:solidFill>
                  <a:srgbClr val="000000"/>
                </a:solidFill>
                <a:latin typeface="Moonlight"/>
                <a:ea typeface="Moonlight"/>
                <a:cs typeface="Moonlight"/>
                <a:sym typeface="Moonlight"/>
              </a:rPr>
              <a:t>Each classroom builds a social contract to follow within the classroom. This contract is an agreement between teacher and students about expectations that should be met within the classroom daily. </a:t>
            </a:r>
          </a:p>
          <a:p>
            <a:pPr algn="ctr">
              <a:lnSpc>
                <a:spcPts val="6873"/>
              </a:lnSpc>
            </a:pPr>
            <a:endParaRPr lang="en-US" sz="4909">
              <a:solidFill>
                <a:srgbClr val="000000"/>
              </a:solidFill>
              <a:latin typeface="Moonlight"/>
              <a:ea typeface="Moonlight"/>
              <a:cs typeface="Moonlight"/>
              <a:sym typeface="Moonlight"/>
            </a:endParaRPr>
          </a:p>
        </p:txBody>
      </p:sp>
      <p:sp>
        <p:nvSpPr>
          <p:cNvPr id="7" name="TextBox 7"/>
          <p:cNvSpPr txBox="1"/>
          <p:nvPr/>
        </p:nvSpPr>
        <p:spPr>
          <a:xfrm>
            <a:off x="413126" y="565593"/>
            <a:ext cx="17461747" cy="1769715"/>
          </a:xfrm>
          <a:prstGeom prst="rect">
            <a:avLst/>
          </a:prstGeom>
        </p:spPr>
        <p:txBody>
          <a:bodyPr lIns="0" tIns="0" rIns="0" bIns="0" rtlCol="0" anchor="t">
            <a:spAutoFit/>
          </a:bodyPr>
          <a:lstStyle/>
          <a:p>
            <a:pPr algn="ctr">
              <a:lnSpc>
                <a:spcPts val="13799"/>
              </a:lnSpc>
            </a:pPr>
            <a:r>
              <a:rPr lang="en-US" sz="11499" dirty="0">
                <a:ln>
                  <a:solidFill>
                    <a:sysClr val="windowText" lastClr="000000"/>
                  </a:solidFill>
                </a:ln>
                <a:solidFill>
                  <a:srgbClr val="FED978"/>
                </a:solidFill>
                <a:latin typeface="Nectarine"/>
                <a:ea typeface="Nectarine"/>
                <a:cs typeface="Nectarine"/>
                <a:sym typeface="Nectarine"/>
              </a:rPr>
              <a:t>Classroom Expectations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57229" y="2318193"/>
            <a:ext cx="16173543" cy="7235579"/>
          </a:xfrm>
          <a:prstGeom prst="rect">
            <a:avLst/>
          </a:prstGeom>
        </p:spPr>
        <p:txBody>
          <a:bodyPr lIns="0" tIns="0" rIns="0" bIns="0" rtlCol="0" anchor="t">
            <a:spAutoFit/>
          </a:bodyPr>
          <a:lstStyle/>
          <a:p>
            <a:pPr algn="ctr">
              <a:lnSpc>
                <a:spcPts val="6873"/>
              </a:lnSpc>
            </a:pPr>
            <a:r>
              <a:rPr lang="en-US" sz="4909">
                <a:solidFill>
                  <a:srgbClr val="000000"/>
                </a:solidFill>
                <a:latin typeface="Moonlight"/>
                <a:ea typeface="Moonlight"/>
                <a:cs typeface="Moonlight"/>
                <a:sym typeface="Moonlight"/>
              </a:rPr>
              <a:t>If you have personal concerns relating to your child, please schedule a conference later. We’d be more than happy to sit down with you when we have more time. </a:t>
            </a:r>
          </a:p>
          <a:p>
            <a:pPr algn="ctr">
              <a:lnSpc>
                <a:spcPts val="5473"/>
              </a:lnSpc>
            </a:pPr>
            <a:r>
              <a:rPr lang="en-US" sz="3909">
                <a:solidFill>
                  <a:srgbClr val="000000"/>
                </a:solidFill>
                <a:latin typeface="Moonlight Bold"/>
                <a:ea typeface="Moonlight Bold"/>
                <a:cs typeface="Moonlight Bold"/>
                <a:sym typeface="Moonlight Bold"/>
              </a:rPr>
              <a:t>Contact Info:</a:t>
            </a:r>
          </a:p>
          <a:p>
            <a:pPr algn="ctr">
              <a:lnSpc>
                <a:spcPts val="5473"/>
              </a:lnSpc>
            </a:pPr>
            <a:r>
              <a:rPr lang="en-US" sz="3909" u="sng">
                <a:solidFill>
                  <a:srgbClr val="000000"/>
                </a:solidFill>
                <a:latin typeface="Moonlight"/>
                <a:ea typeface="Moonlight"/>
                <a:cs typeface="Moonlight"/>
                <a:sym typeface="Moonlight"/>
                <a:hlinkClick r:id="rId3" tooltip="mailto:Samia.deck86@paulding.k12.ga.us"/>
              </a:rPr>
              <a:t>samia.deck86@paulding.k12.ga.us</a:t>
            </a:r>
            <a:r>
              <a:rPr lang="en-US" sz="3909">
                <a:solidFill>
                  <a:srgbClr val="000000"/>
                </a:solidFill>
                <a:latin typeface="Moonlight"/>
                <a:ea typeface="Moonlight"/>
                <a:cs typeface="Moonlight"/>
                <a:sym typeface="Moonlight"/>
              </a:rPr>
              <a:t> </a:t>
            </a:r>
          </a:p>
          <a:p>
            <a:pPr algn="ctr">
              <a:lnSpc>
                <a:spcPts val="5473"/>
              </a:lnSpc>
            </a:pPr>
            <a:r>
              <a:rPr lang="en-US" sz="3909" u="sng">
                <a:solidFill>
                  <a:srgbClr val="000000"/>
                </a:solidFill>
                <a:latin typeface="Moonlight"/>
                <a:ea typeface="Moonlight"/>
                <a:cs typeface="Moonlight"/>
                <a:sym typeface="Moonlight"/>
                <a:hlinkClick r:id="rId4" tooltip="mailto:bromano@paulding.k12.ga.us"/>
              </a:rPr>
              <a:t>bromano@paulding.k12.ga.us</a:t>
            </a:r>
          </a:p>
          <a:p>
            <a:pPr algn="ctr">
              <a:lnSpc>
                <a:spcPts val="5473"/>
              </a:lnSpc>
            </a:pPr>
            <a:r>
              <a:rPr lang="en-US" sz="3909" u="sng">
                <a:solidFill>
                  <a:srgbClr val="000000"/>
                </a:solidFill>
                <a:latin typeface="Moonlight"/>
                <a:ea typeface="Moonlight"/>
                <a:cs typeface="Moonlight"/>
                <a:sym typeface="Moonlight"/>
                <a:hlinkClick r:id="rId5" tooltip="mailto:dnewsome@paulding.k12.ga.us"/>
              </a:rPr>
              <a:t>dnewsome@paulding.k12.ga.us</a:t>
            </a:r>
            <a:r>
              <a:rPr lang="en-US" sz="3909">
                <a:solidFill>
                  <a:srgbClr val="000000"/>
                </a:solidFill>
                <a:latin typeface="Moonlight"/>
                <a:ea typeface="Moonlight"/>
                <a:cs typeface="Moonlight"/>
                <a:sym typeface="Moonlight"/>
              </a:rPr>
              <a:t> </a:t>
            </a:r>
          </a:p>
          <a:p>
            <a:pPr algn="ctr">
              <a:lnSpc>
                <a:spcPts val="5473"/>
              </a:lnSpc>
            </a:pPr>
            <a:r>
              <a:rPr lang="en-US" sz="3909" u="sng">
                <a:solidFill>
                  <a:srgbClr val="000000"/>
                </a:solidFill>
                <a:latin typeface="Moonlight"/>
                <a:ea typeface="Moonlight"/>
                <a:cs typeface="Moonlight"/>
                <a:sym typeface="Moonlight"/>
                <a:hlinkClick r:id="rId6" tooltip="mailto:rstagg@paulding.k12.ga.us"/>
              </a:rPr>
              <a:t>rteachout@paulding.k12.ga.us</a:t>
            </a:r>
          </a:p>
          <a:p>
            <a:pPr algn="ctr">
              <a:lnSpc>
                <a:spcPts val="5473"/>
              </a:lnSpc>
            </a:pPr>
            <a:r>
              <a:rPr lang="en-US" sz="3909" u="sng">
                <a:solidFill>
                  <a:srgbClr val="000000"/>
                </a:solidFill>
                <a:latin typeface="Moonlight"/>
                <a:ea typeface="Moonlight"/>
                <a:cs typeface="Moonlight"/>
                <a:sym typeface="Moonlight"/>
                <a:hlinkClick r:id="rId7" tooltip="mailto:bvolzer@paulding.k12.ga.us"/>
              </a:rPr>
              <a:t>bvolzer@paulding.k12.ga.us</a:t>
            </a:r>
          </a:p>
          <a:p>
            <a:pPr algn="ctr">
              <a:lnSpc>
                <a:spcPts val="5473"/>
              </a:lnSpc>
            </a:pPr>
            <a:r>
              <a:rPr lang="en-US" sz="3909">
                <a:solidFill>
                  <a:srgbClr val="000000"/>
                </a:solidFill>
                <a:latin typeface="Moonlight Bold"/>
                <a:ea typeface="Moonlight Bold"/>
                <a:cs typeface="Moonlight Bold"/>
                <a:sym typeface="Moonlight Bold"/>
              </a:rPr>
              <a:t>**The best way to reach us is through the</a:t>
            </a:r>
          </a:p>
          <a:p>
            <a:pPr algn="ctr">
              <a:lnSpc>
                <a:spcPts val="5473"/>
              </a:lnSpc>
            </a:pPr>
            <a:r>
              <a:rPr lang="en-US" sz="3909">
                <a:solidFill>
                  <a:srgbClr val="000000"/>
                </a:solidFill>
                <a:latin typeface="Moonlight Bold"/>
                <a:ea typeface="Moonlight Bold"/>
                <a:cs typeface="Moonlight Bold"/>
                <a:sym typeface="Moonlight Bold"/>
              </a:rPr>
              <a:t>Class Dojo messenger.</a:t>
            </a:r>
          </a:p>
        </p:txBody>
      </p:sp>
      <p:sp>
        <p:nvSpPr>
          <p:cNvPr id="4" name="Freeform 4"/>
          <p:cNvSpPr/>
          <p:nvPr/>
        </p:nvSpPr>
        <p:spPr>
          <a:xfrm>
            <a:off x="15008580" y="6637784"/>
            <a:ext cx="2470818" cy="3203654"/>
          </a:xfrm>
          <a:custGeom>
            <a:avLst/>
            <a:gdLst/>
            <a:ahLst/>
            <a:cxnLst/>
            <a:rect l="l" t="t" r="r" b="b"/>
            <a:pathLst>
              <a:path w="2470818" h="3203654">
                <a:moveTo>
                  <a:pt x="0" y="0"/>
                </a:moveTo>
                <a:lnTo>
                  <a:pt x="2470818" y="0"/>
                </a:lnTo>
                <a:lnTo>
                  <a:pt x="2470818" y="3203654"/>
                </a:lnTo>
                <a:lnTo>
                  <a:pt x="0" y="3203654"/>
                </a:lnTo>
                <a:lnTo>
                  <a:pt x="0" y="0"/>
                </a:lnTo>
                <a:close/>
              </a:path>
            </a:pathLst>
          </a:custGeom>
          <a:blipFill>
            <a:blip r:embed="rId8"/>
            <a:stretch>
              <a:fillRect/>
            </a:stretch>
          </a:blipFill>
        </p:spPr>
        <p:txBody>
          <a:bodyPr/>
          <a:lstStyle/>
          <a:p>
            <a:endParaRPr lang="en-US"/>
          </a:p>
        </p:txBody>
      </p:sp>
      <p:sp>
        <p:nvSpPr>
          <p:cNvPr id="5" name="Freeform 5"/>
          <p:cNvSpPr/>
          <p:nvPr/>
        </p:nvSpPr>
        <p:spPr>
          <a:xfrm>
            <a:off x="1269740" y="5726638"/>
            <a:ext cx="3939921" cy="4114800"/>
          </a:xfrm>
          <a:custGeom>
            <a:avLst/>
            <a:gdLst/>
            <a:ahLst/>
            <a:cxnLst/>
            <a:rect l="l" t="t" r="r" b="b"/>
            <a:pathLst>
              <a:path w="3939921" h="4114800">
                <a:moveTo>
                  <a:pt x="0" y="0"/>
                </a:moveTo>
                <a:lnTo>
                  <a:pt x="3939921" y="0"/>
                </a:lnTo>
                <a:lnTo>
                  <a:pt x="393992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p:cNvSpPr txBox="1"/>
          <p:nvPr/>
        </p:nvSpPr>
        <p:spPr>
          <a:xfrm>
            <a:off x="413126" y="565593"/>
            <a:ext cx="17461747" cy="1769715"/>
          </a:xfrm>
          <a:prstGeom prst="rect">
            <a:avLst/>
          </a:prstGeom>
        </p:spPr>
        <p:txBody>
          <a:bodyPr lIns="0" tIns="0" rIns="0" bIns="0" rtlCol="0" anchor="t">
            <a:spAutoFit/>
          </a:bodyPr>
          <a:lstStyle/>
          <a:p>
            <a:pPr algn="ctr">
              <a:lnSpc>
                <a:spcPts val="13799"/>
              </a:lnSpc>
            </a:pPr>
            <a:r>
              <a:rPr lang="en-US" sz="11499" dirty="0">
                <a:ln>
                  <a:solidFill>
                    <a:sysClr val="windowText" lastClr="000000"/>
                  </a:solidFill>
                </a:ln>
                <a:solidFill>
                  <a:srgbClr val="B2F0EE"/>
                </a:solidFill>
                <a:latin typeface="Nectarine"/>
                <a:ea typeface="Nectarine"/>
                <a:cs typeface="Nectarine"/>
                <a:sym typeface="Nectarine"/>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Freeform 3"/>
          <p:cNvSpPr/>
          <p:nvPr/>
        </p:nvSpPr>
        <p:spPr>
          <a:xfrm>
            <a:off x="9601027" y="2875446"/>
            <a:ext cx="6897788" cy="6129358"/>
          </a:xfrm>
          <a:custGeom>
            <a:avLst/>
            <a:gdLst/>
            <a:ahLst/>
            <a:cxnLst/>
            <a:rect l="l" t="t" r="r" b="b"/>
            <a:pathLst>
              <a:path w="6897788" h="6129358">
                <a:moveTo>
                  <a:pt x="0" y="0"/>
                </a:moveTo>
                <a:lnTo>
                  <a:pt x="6897788" y="0"/>
                </a:lnTo>
                <a:lnTo>
                  <a:pt x="6897788" y="6129358"/>
                </a:lnTo>
                <a:lnTo>
                  <a:pt x="0" y="6129358"/>
                </a:lnTo>
                <a:lnTo>
                  <a:pt x="0" y="0"/>
                </a:lnTo>
                <a:close/>
              </a:path>
            </a:pathLst>
          </a:custGeom>
          <a:blipFill>
            <a:blip r:embed="rId3"/>
            <a:stretch>
              <a:fillRect/>
            </a:stretch>
          </a:blipFill>
        </p:spPr>
        <p:txBody>
          <a:bodyPr/>
          <a:lstStyle/>
          <a:p>
            <a:endParaRPr lang="en-US"/>
          </a:p>
        </p:txBody>
      </p:sp>
      <p:sp>
        <p:nvSpPr>
          <p:cNvPr id="4" name="Freeform 4"/>
          <p:cNvSpPr/>
          <p:nvPr/>
        </p:nvSpPr>
        <p:spPr>
          <a:xfrm>
            <a:off x="1187662" y="7237928"/>
            <a:ext cx="2383703" cy="2670816"/>
          </a:xfrm>
          <a:custGeom>
            <a:avLst/>
            <a:gdLst/>
            <a:ahLst/>
            <a:cxnLst/>
            <a:rect l="l" t="t" r="r" b="b"/>
            <a:pathLst>
              <a:path w="2383703" h="2670816">
                <a:moveTo>
                  <a:pt x="0" y="0"/>
                </a:moveTo>
                <a:lnTo>
                  <a:pt x="2383703" y="0"/>
                </a:lnTo>
                <a:lnTo>
                  <a:pt x="2383703" y="2670816"/>
                </a:lnTo>
                <a:lnTo>
                  <a:pt x="0" y="2670816"/>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797724" y="109598"/>
            <a:ext cx="16692552" cy="2308324"/>
          </a:xfrm>
          <a:prstGeom prst="rect">
            <a:avLst/>
          </a:prstGeom>
        </p:spPr>
        <p:txBody>
          <a:bodyPr lIns="0" tIns="0" rIns="0" bIns="0" rtlCol="0" anchor="t">
            <a:spAutoFit/>
          </a:bodyPr>
          <a:lstStyle/>
          <a:p>
            <a:pPr algn="ctr">
              <a:lnSpc>
                <a:spcPts val="18000"/>
              </a:lnSpc>
            </a:pPr>
            <a:r>
              <a:rPr lang="en-US" sz="15000" dirty="0">
                <a:ln>
                  <a:solidFill>
                    <a:sysClr val="windowText" lastClr="000000"/>
                  </a:solidFill>
                </a:ln>
                <a:solidFill>
                  <a:srgbClr val="FFA6B9"/>
                </a:solidFill>
                <a:latin typeface="Nectarine"/>
                <a:ea typeface="Nectarine"/>
                <a:cs typeface="Nectarine"/>
                <a:sym typeface="Nectarine"/>
              </a:rPr>
              <a:t>Meet the Teachers</a:t>
            </a:r>
          </a:p>
        </p:txBody>
      </p:sp>
      <p:sp>
        <p:nvSpPr>
          <p:cNvPr id="6" name="TextBox 6"/>
          <p:cNvSpPr txBox="1"/>
          <p:nvPr/>
        </p:nvSpPr>
        <p:spPr>
          <a:xfrm>
            <a:off x="3412403" y="2394036"/>
            <a:ext cx="4493144" cy="6864264"/>
          </a:xfrm>
          <a:prstGeom prst="rect">
            <a:avLst/>
          </a:prstGeom>
        </p:spPr>
        <p:txBody>
          <a:bodyPr lIns="0" tIns="0" rIns="0" bIns="0" rtlCol="0" anchor="t">
            <a:spAutoFit/>
          </a:bodyPr>
          <a:lstStyle/>
          <a:p>
            <a:pPr algn="ctr">
              <a:lnSpc>
                <a:spcPts val="10936"/>
              </a:lnSpc>
            </a:pPr>
            <a:r>
              <a:rPr lang="en-US" sz="7811">
                <a:solidFill>
                  <a:srgbClr val="000000"/>
                </a:solidFill>
                <a:latin typeface="Moonlight"/>
                <a:ea typeface="Moonlight"/>
                <a:cs typeface="Moonlight"/>
                <a:sym typeface="Moonlight"/>
              </a:rPr>
              <a:t>Mrs. Newsome</a:t>
            </a:r>
          </a:p>
          <a:p>
            <a:pPr algn="ctr">
              <a:lnSpc>
                <a:spcPts val="10936"/>
              </a:lnSpc>
            </a:pPr>
            <a:r>
              <a:rPr lang="en-US" sz="7811">
                <a:solidFill>
                  <a:srgbClr val="000000"/>
                </a:solidFill>
                <a:latin typeface="Moonlight"/>
                <a:ea typeface="Moonlight"/>
                <a:cs typeface="Moonlight"/>
                <a:sym typeface="Moonlight"/>
              </a:rPr>
              <a:t>Mrs. Romano</a:t>
            </a:r>
          </a:p>
          <a:p>
            <a:pPr algn="ctr">
              <a:lnSpc>
                <a:spcPts val="10936"/>
              </a:lnSpc>
            </a:pPr>
            <a:r>
              <a:rPr lang="en-US" sz="7811">
                <a:solidFill>
                  <a:srgbClr val="000000"/>
                </a:solidFill>
                <a:latin typeface="Moonlight"/>
                <a:ea typeface="Moonlight"/>
                <a:cs typeface="Moonlight"/>
                <a:sym typeface="Moonlight"/>
              </a:rPr>
              <a:t>Mrs. Teachout</a:t>
            </a:r>
          </a:p>
          <a:p>
            <a:pPr algn="ctr">
              <a:lnSpc>
                <a:spcPts val="10936"/>
              </a:lnSpc>
            </a:pPr>
            <a:r>
              <a:rPr lang="en-US" sz="7811">
                <a:solidFill>
                  <a:srgbClr val="000000"/>
                </a:solidFill>
                <a:latin typeface="Moonlight"/>
                <a:ea typeface="Moonlight"/>
                <a:cs typeface="Moonlight"/>
                <a:sym typeface="Moonlight"/>
              </a:rPr>
              <a:t>Mrs. Volzer</a:t>
            </a:r>
          </a:p>
          <a:p>
            <a:pPr algn="ctr">
              <a:lnSpc>
                <a:spcPts val="10936"/>
              </a:lnSpc>
              <a:spcBef>
                <a:spcPct val="0"/>
              </a:spcBef>
            </a:pPr>
            <a:r>
              <a:rPr lang="en-US" sz="7811">
                <a:solidFill>
                  <a:srgbClr val="000000"/>
                </a:solidFill>
                <a:latin typeface="Moonlight"/>
                <a:ea typeface="Moonlight"/>
                <a:cs typeface="Moonlight"/>
                <a:sym typeface="Moonlight"/>
              </a:rPr>
              <a:t>Mrs. Deck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797724" y="109598"/>
            <a:ext cx="16692552" cy="2308324"/>
          </a:xfrm>
          <a:prstGeom prst="rect">
            <a:avLst/>
          </a:prstGeom>
        </p:spPr>
        <p:txBody>
          <a:bodyPr lIns="0" tIns="0" rIns="0" bIns="0" rtlCol="0" anchor="t">
            <a:spAutoFit/>
          </a:bodyPr>
          <a:lstStyle/>
          <a:p>
            <a:pPr algn="ctr">
              <a:lnSpc>
                <a:spcPts val="18000"/>
              </a:lnSpc>
            </a:pPr>
            <a:r>
              <a:rPr lang="en-US" sz="15000" dirty="0">
                <a:ln>
                  <a:solidFill>
                    <a:sysClr val="windowText" lastClr="000000"/>
                  </a:solidFill>
                </a:ln>
                <a:solidFill>
                  <a:srgbClr val="FED978"/>
                </a:solidFill>
                <a:latin typeface="Nectarine"/>
                <a:ea typeface="Nectarine"/>
                <a:cs typeface="Nectarine"/>
                <a:sym typeface="Nectarine"/>
              </a:rPr>
              <a:t>Communication</a:t>
            </a:r>
          </a:p>
        </p:txBody>
      </p:sp>
      <p:sp>
        <p:nvSpPr>
          <p:cNvPr id="4" name="TextBox 4"/>
          <p:cNvSpPr txBox="1"/>
          <p:nvPr/>
        </p:nvSpPr>
        <p:spPr>
          <a:xfrm>
            <a:off x="873135" y="2452748"/>
            <a:ext cx="16173543" cy="7545459"/>
          </a:xfrm>
          <a:prstGeom prst="rect">
            <a:avLst/>
          </a:prstGeom>
        </p:spPr>
        <p:txBody>
          <a:bodyPr lIns="0" tIns="0" rIns="0" bIns="0" rtlCol="0" anchor="t">
            <a:spAutoFit/>
          </a:bodyPr>
          <a:lstStyle/>
          <a:p>
            <a:pPr marL="1038409" lvl="1" indent="-519204" algn="l">
              <a:lnSpc>
                <a:spcPts val="6733"/>
              </a:lnSpc>
              <a:buFont typeface="Arial"/>
              <a:buChar char="•"/>
            </a:pPr>
            <a:r>
              <a:rPr lang="en-US" sz="4809">
                <a:solidFill>
                  <a:srgbClr val="000000"/>
                </a:solidFill>
                <a:latin typeface="Moonlight Bold"/>
                <a:ea typeface="Moonlight Bold"/>
                <a:cs typeface="Moonlight Bold"/>
                <a:sym typeface="Moonlight Bold"/>
              </a:rPr>
              <a:t>Newsletter</a:t>
            </a:r>
            <a:r>
              <a:rPr lang="en-US" sz="4809">
                <a:solidFill>
                  <a:srgbClr val="000000"/>
                </a:solidFill>
                <a:latin typeface="Moonlight"/>
                <a:ea typeface="Moonlight"/>
                <a:cs typeface="Moonlight"/>
                <a:sym typeface="Moonlight"/>
              </a:rPr>
              <a:t>: Check the SWAY newsletter weekly to stay up-to-date on all things 2nd grade! </a:t>
            </a:r>
          </a:p>
          <a:p>
            <a:pPr marL="2076818" lvl="2" indent="-692273" algn="l">
              <a:lnSpc>
                <a:spcPts val="6733"/>
              </a:lnSpc>
              <a:buFont typeface="Arial"/>
              <a:buChar char="⚬"/>
            </a:pPr>
            <a:r>
              <a:rPr lang="en-US" sz="4809">
                <a:solidFill>
                  <a:srgbClr val="000000"/>
                </a:solidFill>
                <a:latin typeface="Moonlight"/>
                <a:ea typeface="Moonlight"/>
                <a:cs typeface="Moonlight"/>
                <a:sym typeface="Moonlight"/>
              </a:rPr>
              <a:t>This link is posted to Dojo by your child’s teacher at the end of each week. </a:t>
            </a:r>
          </a:p>
          <a:p>
            <a:pPr marL="1038409" lvl="1" indent="-519204" algn="l">
              <a:lnSpc>
                <a:spcPts val="6733"/>
              </a:lnSpc>
              <a:buFont typeface="Arial"/>
              <a:buChar char="•"/>
            </a:pPr>
            <a:r>
              <a:rPr lang="en-US" sz="4809">
                <a:solidFill>
                  <a:srgbClr val="000000"/>
                </a:solidFill>
                <a:latin typeface="Moonlight Bold"/>
                <a:ea typeface="Moonlight Bold"/>
                <a:cs typeface="Moonlight Bold"/>
                <a:sym typeface="Moonlight Bold"/>
              </a:rPr>
              <a:t>Communication Folders</a:t>
            </a:r>
          </a:p>
          <a:p>
            <a:pPr marL="2076818" lvl="2" indent="-692273" algn="l">
              <a:lnSpc>
                <a:spcPts val="6733"/>
              </a:lnSpc>
              <a:buFont typeface="Arial"/>
              <a:buChar char="⚬"/>
            </a:pPr>
            <a:r>
              <a:rPr lang="en-US" sz="4809">
                <a:solidFill>
                  <a:srgbClr val="000000"/>
                </a:solidFill>
                <a:latin typeface="Moonlight"/>
                <a:ea typeface="Moonlight"/>
                <a:cs typeface="Moonlight"/>
                <a:sym typeface="Moonlight"/>
              </a:rPr>
              <a:t>Sent home and returned daily</a:t>
            </a:r>
          </a:p>
          <a:p>
            <a:pPr marL="2076818" lvl="2" indent="-692273" algn="l">
              <a:lnSpc>
                <a:spcPts val="6733"/>
              </a:lnSpc>
              <a:buFont typeface="Arial"/>
              <a:buChar char="⚬"/>
            </a:pPr>
            <a:r>
              <a:rPr lang="en-US" sz="4809">
                <a:solidFill>
                  <a:srgbClr val="000000"/>
                </a:solidFill>
                <a:latin typeface="Moonlight Bold"/>
                <a:ea typeface="Moonlight Bold"/>
                <a:cs typeface="Moonlight Bold"/>
                <a:sym typeface="Moonlight Bold"/>
              </a:rPr>
              <a:t>Attendance Excuses/Transportation Changes </a:t>
            </a:r>
          </a:p>
          <a:p>
            <a:pPr marL="1038409" lvl="1" indent="-519204" algn="l">
              <a:lnSpc>
                <a:spcPts val="6733"/>
              </a:lnSpc>
              <a:buFont typeface="Arial"/>
              <a:buChar char="•"/>
            </a:pPr>
            <a:r>
              <a:rPr lang="en-US" sz="4809">
                <a:solidFill>
                  <a:srgbClr val="000000"/>
                </a:solidFill>
                <a:latin typeface="Moonlight Bold"/>
                <a:ea typeface="Moonlight Bold"/>
                <a:cs typeface="Moonlight Bold"/>
                <a:sym typeface="Moonlight Bold"/>
              </a:rPr>
              <a:t>Class Dojo</a:t>
            </a:r>
            <a:r>
              <a:rPr lang="en-US" sz="4809">
                <a:solidFill>
                  <a:srgbClr val="000000"/>
                </a:solidFill>
                <a:latin typeface="Moonlight"/>
                <a:ea typeface="Moonlight"/>
                <a:cs typeface="Moonlight"/>
                <a:sym typeface="Moonlight"/>
              </a:rPr>
              <a:t>: Check Dojo daily for updates from your child’s teacher</a:t>
            </a:r>
          </a:p>
          <a:p>
            <a:pPr algn="ctr">
              <a:lnSpc>
                <a:spcPts val="5893"/>
              </a:lnSpc>
              <a:spcBef>
                <a:spcPct val="0"/>
              </a:spcBef>
            </a:pPr>
            <a:endParaRPr lang="en-US" sz="4809">
              <a:solidFill>
                <a:srgbClr val="000000"/>
              </a:solidFill>
              <a:latin typeface="Moonlight"/>
              <a:ea typeface="Moonlight"/>
              <a:cs typeface="Moonlight"/>
              <a:sym typeface="Moonlight"/>
            </a:endParaRPr>
          </a:p>
        </p:txBody>
      </p:sp>
      <p:sp>
        <p:nvSpPr>
          <p:cNvPr id="5" name="Freeform 5"/>
          <p:cNvSpPr/>
          <p:nvPr/>
        </p:nvSpPr>
        <p:spPr>
          <a:xfrm>
            <a:off x="15169917" y="6751329"/>
            <a:ext cx="2089383" cy="2321537"/>
          </a:xfrm>
          <a:custGeom>
            <a:avLst/>
            <a:gdLst/>
            <a:ahLst/>
            <a:cxnLst/>
            <a:rect l="l" t="t" r="r" b="b"/>
            <a:pathLst>
              <a:path w="2089383" h="2321537">
                <a:moveTo>
                  <a:pt x="0" y="0"/>
                </a:moveTo>
                <a:lnTo>
                  <a:pt x="2089383" y="0"/>
                </a:lnTo>
                <a:lnTo>
                  <a:pt x="2089383" y="2321536"/>
                </a:lnTo>
                <a:lnTo>
                  <a:pt x="0" y="232153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797724" y="109598"/>
            <a:ext cx="16692552" cy="2308324"/>
          </a:xfrm>
          <a:prstGeom prst="rect">
            <a:avLst/>
          </a:prstGeom>
        </p:spPr>
        <p:txBody>
          <a:bodyPr lIns="0" tIns="0" rIns="0" bIns="0" rtlCol="0" anchor="t">
            <a:spAutoFit/>
          </a:bodyPr>
          <a:lstStyle/>
          <a:p>
            <a:pPr algn="ctr">
              <a:lnSpc>
                <a:spcPts val="18000"/>
              </a:lnSpc>
            </a:pPr>
            <a:r>
              <a:rPr lang="en-US" sz="15000" dirty="0">
                <a:ln>
                  <a:solidFill>
                    <a:sysClr val="windowText" lastClr="000000"/>
                  </a:solidFill>
                </a:ln>
                <a:solidFill>
                  <a:srgbClr val="B2F0EE"/>
                </a:solidFill>
                <a:latin typeface="Nectarine"/>
                <a:ea typeface="Nectarine"/>
                <a:cs typeface="Nectarine"/>
                <a:sym typeface="Nectarine"/>
              </a:rPr>
              <a:t>Attendance</a:t>
            </a:r>
          </a:p>
        </p:txBody>
      </p:sp>
      <p:sp>
        <p:nvSpPr>
          <p:cNvPr id="4" name="TextBox 4"/>
          <p:cNvSpPr txBox="1"/>
          <p:nvPr/>
        </p:nvSpPr>
        <p:spPr>
          <a:xfrm>
            <a:off x="1028700" y="2267418"/>
            <a:ext cx="16173543" cy="7032379"/>
          </a:xfrm>
          <a:prstGeom prst="rect">
            <a:avLst/>
          </a:prstGeom>
        </p:spPr>
        <p:txBody>
          <a:bodyPr lIns="0" tIns="0" rIns="0" bIns="0" rtlCol="0" anchor="t">
            <a:spAutoFit/>
          </a:bodyPr>
          <a:lstStyle/>
          <a:p>
            <a:pPr marL="865693" lvl="1" indent="-432847" algn="l">
              <a:lnSpc>
                <a:spcPts val="5613"/>
              </a:lnSpc>
              <a:buFont typeface="Arial"/>
              <a:buChar char="•"/>
            </a:pPr>
            <a:r>
              <a:rPr lang="en-US" sz="4009">
                <a:solidFill>
                  <a:srgbClr val="000000"/>
                </a:solidFill>
                <a:latin typeface="Moonlight Bold"/>
                <a:ea typeface="Moonlight Bold"/>
                <a:cs typeface="Moonlight Bold"/>
                <a:sym typeface="Moonlight Bold"/>
              </a:rPr>
              <a:t>It is crucial to your child’s success that he/she is at school every day. </a:t>
            </a:r>
          </a:p>
          <a:p>
            <a:pPr marL="865693" lvl="1" indent="-432847" algn="l">
              <a:lnSpc>
                <a:spcPts val="5613"/>
              </a:lnSpc>
              <a:buFont typeface="Arial"/>
              <a:buChar char="•"/>
            </a:pPr>
            <a:r>
              <a:rPr lang="en-US" sz="4009">
                <a:solidFill>
                  <a:srgbClr val="000000"/>
                </a:solidFill>
                <a:latin typeface="Moonlight Bold"/>
                <a:ea typeface="Moonlight Bold"/>
                <a:cs typeface="Moonlight Bold"/>
                <a:sym typeface="Moonlight Bold"/>
              </a:rPr>
              <a:t>Please make every effort to arrive on time to school. </a:t>
            </a:r>
          </a:p>
          <a:p>
            <a:pPr marL="865693" lvl="1" indent="-432847" algn="l">
              <a:lnSpc>
                <a:spcPts val="5613"/>
              </a:lnSpc>
              <a:buFont typeface="Arial"/>
              <a:buChar char="•"/>
            </a:pPr>
            <a:r>
              <a:rPr lang="en-US" sz="4009">
                <a:solidFill>
                  <a:srgbClr val="000000"/>
                </a:solidFill>
                <a:latin typeface="Moonlight Bold"/>
                <a:ea typeface="Moonlight Bold"/>
                <a:cs typeface="Moonlight Bold"/>
                <a:sym typeface="Moonlight Bold"/>
              </a:rPr>
              <a:t>Three (3) Unexcused Absences</a:t>
            </a:r>
            <a:r>
              <a:rPr lang="en-US" sz="4009">
                <a:solidFill>
                  <a:srgbClr val="000000"/>
                </a:solidFill>
                <a:latin typeface="Moonlight"/>
                <a:ea typeface="Moonlight"/>
                <a:cs typeface="Moonlight"/>
                <a:sym typeface="Moonlight"/>
              </a:rPr>
              <a:t>: Teachers will make direct contact with parents of students when they accumulate three unexcused absences. The attendance procedures and consequences will be explained to the parent. This action will be documented IC. </a:t>
            </a:r>
          </a:p>
          <a:p>
            <a:pPr marL="865693" lvl="1" indent="-432847" algn="l">
              <a:lnSpc>
                <a:spcPts val="5613"/>
              </a:lnSpc>
              <a:buFont typeface="Arial"/>
              <a:buChar char="•"/>
            </a:pPr>
            <a:r>
              <a:rPr lang="en-US" sz="4009">
                <a:solidFill>
                  <a:srgbClr val="000000"/>
                </a:solidFill>
                <a:latin typeface="Moonlight Bold"/>
                <a:ea typeface="Moonlight Bold"/>
                <a:cs typeface="Moonlight Bold"/>
                <a:sym typeface="Moonlight Bold"/>
              </a:rPr>
              <a:t>Four (4) Unexcused Absences</a:t>
            </a:r>
            <a:r>
              <a:rPr lang="en-US" sz="4009">
                <a:solidFill>
                  <a:srgbClr val="000000"/>
                </a:solidFill>
                <a:latin typeface="Moonlight"/>
                <a:ea typeface="Moonlight"/>
                <a:cs typeface="Moonlight"/>
                <a:sym typeface="Moonlight"/>
              </a:rPr>
              <a:t>: Teachers will refer students to their school counselor upon four unexcused absences. The principal or designee will be notified as well. *Attendance Form will be completed and given to Mr. White.</a:t>
            </a:r>
          </a:p>
          <a:p>
            <a:pPr marL="865693" lvl="1" indent="-432847" algn="l">
              <a:lnSpc>
                <a:spcPts val="5613"/>
              </a:lnSpc>
              <a:spcBef>
                <a:spcPct val="0"/>
              </a:spcBef>
              <a:buFont typeface="Arial"/>
              <a:buChar char="•"/>
            </a:pPr>
            <a:r>
              <a:rPr lang="en-US" sz="4009">
                <a:solidFill>
                  <a:srgbClr val="000000"/>
                </a:solidFill>
                <a:latin typeface="Moonlight Bold"/>
                <a:ea typeface="Moonlight Bold"/>
                <a:cs typeface="Moonlight Bold"/>
                <a:sym typeface="Moonlight Bold"/>
              </a:rPr>
              <a:t>Five (5) Unexcused/Unlawful Absences</a:t>
            </a:r>
            <a:r>
              <a:rPr lang="en-US" sz="4009">
                <a:solidFill>
                  <a:srgbClr val="000000"/>
                </a:solidFill>
                <a:latin typeface="Moonlight"/>
                <a:ea typeface="Moonlight"/>
                <a:cs typeface="Moonlight"/>
                <a:sym typeface="Moonlight"/>
              </a:rPr>
              <a:t>: Teachers will refer students with five unexcused/unlawful absences to the principal or designee.</a:t>
            </a:r>
          </a:p>
        </p:txBody>
      </p:sp>
      <p:sp>
        <p:nvSpPr>
          <p:cNvPr id="5" name="Freeform 5"/>
          <p:cNvSpPr/>
          <p:nvPr/>
        </p:nvSpPr>
        <p:spPr>
          <a:xfrm>
            <a:off x="15863709" y="8538896"/>
            <a:ext cx="1827059" cy="1438809"/>
          </a:xfrm>
          <a:custGeom>
            <a:avLst/>
            <a:gdLst/>
            <a:ahLst/>
            <a:cxnLst/>
            <a:rect l="l" t="t" r="r" b="b"/>
            <a:pathLst>
              <a:path w="1827059" h="1438809">
                <a:moveTo>
                  <a:pt x="0" y="0"/>
                </a:moveTo>
                <a:lnTo>
                  <a:pt x="1827059" y="0"/>
                </a:lnTo>
                <a:lnTo>
                  <a:pt x="1827059" y="1438808"/>
                </a:lnTo>
                <a:lnTo>
                  <a:pt x="0" y="1438808"/>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Freeform 3"/>
          <p:cNvSpPr/>
          <p:nvPr/>
        </p:nvSpPr>
        <p:spPr>
          <a:xfrm>
            <a:off x="13717147" y="6604533"/>
            <a:ext cx="4017084" cy="3439628"/>
          </a:xfrm>
          <a:custGeom>
            <a:avLst/>
            <a:gdLst/>
            <a:ahLst/>
            <a:cxnLst/>
            <a:rect l="l" t="t" r="r" b="b"/>
            <a:pathLst>
              <a:path w="4017084" h="3439628">
                <a:moveTo>
                  <a:pt x="0" y="0"/>
                </a:moveTo>
                <a:lnTo>
                  <a:pt x="4017084" y="0"/>
                </a:lnTo>
                <a:lnTo>
                  <a:pt x="4017084" y="3439628"/>
                </a:lnTo>
                <a:lnTo>
                  <a:pt x="0" y="343962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797724" y="147698"/>
            <a:ext cx="16692552" cy="2282676"/>
          </a:xfrm>
          <a:prstGeom prst="rect">
            <a:avLst/>
          </a:prstGeom>
        </p:spPr>
        <p:txBody>
          <a:bodyPr lIns="0" tIns="0" rIns="0" bIns="0" rtlCol="0" anchor="t">
            <a:spAutoFit/>
          </a:bodyPr>
          <a:lstStyle/>
          <a:p>
            <a:pPr algn="ctr">
              <a:lnSpc>
                <a:spcPts val="17760"/>
              </a:lnSpc>
            </a:pPr>
            <a:r>
              <a:rPr lang="en-US" sz="14800" dirty="0">
                <a:ln>
                  <a:solidFill>
                    <a:sysClr val="windowText" lastClr="000000"/>
                  </a:solidFill>
                </a:ln>
                <a:solidFill>
                  <a:srgbClr val="F7AF74"/>
                </a:solidFill>
                <a:latin typeface="Nectarine"/>
                <a:ea typeface="Nectarine"/>
                <a:cs typeface="Nectarine"/>
                <a:sym typeface="Nectarine"/>
              </a:rPr>
              <a:t>Beacon Assessment</a:t>
            </a:r>
          </a:p>
        </p:txBody>
      </p:sp>
      <p:sp>
        <p:nvSpPr>
          <p:cNvPr id="5" name="TextBox 5"/>
          <p:cNvSpPr txBox="1"/>
          <p:nvPr/>
        </p:nvSpPr>
        <p:spPr>
          <a:xfrm>
            <a:off x="1028700" y="2433698"/>
            <a:ext cx="16173543" cy="5890649"/>
          </a:xfrm>
          <a:prstGeom prst="rect">
            <a:avLst/>
          </a:prstGeom>
        </p:spPr>
        <p:txBody>
          <a:bodyPr lIns="0" tIns="0" rIns="0" bIns="0" rtlCol="0" anchor="t">
            <a:spAutoFit/>
          </a:bodyPr>
          <a:lstStyle/>
          <a:p>
            <a:pPr marL="1038409" lvl="1" indent="-519204" algn="l">
              <a:lnSpc>
                <a:spcPts val="6733"/>
              </a:lnSpc>
              <a:buFont typeface="Arial"/>
              <a:buChar char="•"/>
            </a:pPr>
            <a:r>
              <a:rPr lang="en-US" sz="4809">
                <a:solidFill>
                  <a:srgbClr val="000000"/>
                </a:solidFill>
                <a:latin typeface="Moonlight"/>
                <a:ea typeface="Moonlight"/>
                <a:cs typeface="Moonlight"/>
                <a:sym typeface="Moonlight"/>
              </a:rPr>
              <a:t>PCSD has adopted a new assessment platform to assess student’s proficiency in reading and math.</a:t>
            </a:r>
          </a:p>
          <a:p>
            <a:pPr marL="1038409" lvl="1" indent="-519204" algn="l">
              <a:lnSpc>
                <a:spcPts val="6733"/>
              </a:lnSpc>
              <a:buFont typeface="Arial"/>
              <a:buChar char="•"/>
            </a:pPr>
            <a:r>
              <a:rPr lang="en-US" sz="4809">
                <a:solidFill>
                  <a:srgbClr val="000000"/>
                </a:solidFill>
                <a:latin typeface="Moonlight"/>
                <a:ea typeface="Moonlight"/>
                <a:cs typeface="Moonlight"/>
                <a:sym typeface="Moonlight"/>
              </a:rPr>
              <a:t>Students take each assessment three times per year to measure student growth. </a:t>
            </a:r>
          </a:p>
          <a:p>
            <a:pPr marL="1038409" lvl="1" indent="-519204" algn="l">
              <a:lnSpc>
                <a:spcPts val="6733"/>
              </a:lnSpc>
              <a:buFont typeface="Arial"/>
              <a:buChar char="•"/>
            </a:pPr>
            <a:r>
              <a:rPr lang="en-US" sz="4809">
                <a:solidFill>
                  <a:srgbClr val="000000"/>
                </a:solidFill>
                <a:latin typeface="Moonlight"/>
                <a:ea typeface="Moonlight"/>
                <a:cs typeface="Moonlight"/>
                <a:sym typeface="Moonlight"/>
              </a:rPr>
              <a:t>Assessment data is used to guide planning for differentiated instruction across subject areas.</a:t>
            </a:r>
          </a:p>
          <a:p>
            <a:pPr algn="l">
              <a:lnSpc>
                <a:spcPts val="6453"/>
              </a:lnSpc>
              <a:spcBef>
                <a:spcPct val="0"/>
              </a:spcBef>
            </a:pPr>
            <a:endParaRPr lang="en-US" sz="4809">
              <a:solidFill>
                <a:srgbClr val="000000"/>
              </a:solidFill>
              <a:latin typeface="Moonlight"/>
              <a:ea typeface="Moonlight"/>
              <a:cs typeface="Moonlight"/>
              <a:sym typeface="Moon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797724" y="147698"/>
            <a:ext cx="16692552" cy="2282676"/>
          </a:xfrm>
          <a:prstGeom prst="rect">
            <a:avLst/>
          </a:prstGeom>
        </p:spPr>
        <p:txBody>
          <a:bodyPr lIns="0" tIns="0" rIns="0" bIns="0" rtlCol="0" anchor="t">
            <a:spAutoFit/>
          </a:bodyPr>
          <a:lstStyle/>
          <a:p>
            <a:pPr algn="ctr">
              <a:lnSpc>
                <a:spcPts val="17760"/>
              </a:lnSpc>
            </a:pPr>
            <a:r>
              <a:rPr lang="en-US" sz="14800" dirty="0" err="1">
                <a:ln>
                  <a:solidFill>
                    <a:sysClr val="windowText" lastClr="000000"/>
                  </a:solidFill>
                </a:ln>
                <a:solidFill>
                  <a:srgbClr val="FFA6B9"/>
                </a:solidFill>
                <a:latin typeface="Nectarine"/>
                <a:ea typeface="Nectarine"/>
                <a:cs typeface="Nectarine"/>
                <a:sym typeface="Nectarine"/>
              </a:rPr>
              <a:t>Acadience</a:t>
            </a:r>
            <a:endParaRPr lang="en-US" sz="14800" dirty="0">
              <a:ln>
                <a:solidFill>
                  <a:sysClr val="windowText" lastClr="000000"/>
                </a:solidFill>
              </a:ln>
              <a:solidFill>
                <a:srgbClr val="FFA6B9"/>
              </a:solidFill>
              <a:latin typeface="Nectarine"/>
              <a:ea typeface="Nectarine"/>
              <a:cs typeface="Nectarine"/>
              <a:sym typeface="Nectarine"/>
            </a:endParaRPr>
          </a:p>
        </p:txBody>
      </p:sp>
      <p:sp>
        <p:nvSpPr>
          <p:cNvPr id="4" name="TextBox 4"/>
          <p:cNvSpPr txBox="1"/>
          <p:nvPr/>
        </p:nvSpPr>
        <p:spPr>
          <a:xfrm>
            <a:off x="1028700" y="2433698"/>
            <a:ext cx="16173543" cy="7586099"/>
          </a:xfrm>
          <a:prstGeom prst="rect">
            <a:avLst/>
          </a:prstGeom>
        </p:spPr>
        <p:txBody>
          <a:bodyPr lIns="0" tIns="0" rIns="0" bIns="0" rtlCol="0" anchor="t">
            <a:spAutoFit/>
          </a:bodyPr>
          <a:lstStyle/>
          <a:p>
            <a:pPr marL="1038409" lvl="1" indent="-519204" algn="l">
              <a:lnSpc>
                <a:spcPts val="6733"/>
              </a:lnSpc>
              <a:buFont typeface="Arial"/>
              <a:buChar char="•"/>
            </a:pPr>
            <a:r>
              <a:rPr lang="en-US" sz="4809">
                <a:solidFill>
                  <a:srgbClr val="000000"/>
                </a:solidFill>
                <a:latin typeface="Moonlight"/>
                <a:ea typeface="Moonlight"/>
                <a:cs typeface="Moonlight"/>
                <a:sym typeface="Moonlight"/>
              </a:rPr>
              <a:t>All students take benchmark assessments three times during the school year (fall, winter, spring). </a:t>
            </a:r>
          </a:p>
          <a:p>
            <a:pPr marL="1038409" lvl="1" indent="-519204" algn="l">
              <a:lnSpc>
                <a:spcPts val="6733"/>
              </a:lnSpc>
              <a:buFont typeface="Arial"/>
              <a:buChar char="•"/>
            </a:pPr>
            <a:r>
              <a:rPr lang="en-US" sz="4809">
                <a:solidFill>
                  <a:srgbClr val="000000"/>
                </a:solidFill>
                <a:latin typeface="Moonlight"/>
                <a:ea typeface="Moonlight"/>
                <a:cs typeface="Moonlight"/>
                <a:sym typeface="Moonlight"/>
              </a:rPr>
              <a:t>To assess fluency, students read three passages for one minute each. The median score of the three passages are taken. </a:t>
            </a:r>
          </a:p>
          <a:p>
            <a:pPr marL="1038409" lvl="1" indent="-519204" algn="l">
              <a:lnSpc>
                <a:spcPts val="6733"/>
              </a:lnSpc>
              <a:buFont typeface="Arial"/>
              <a:buChar char="•"/>
            </a:pPr>
            <a:r>
              <a:rPr lang="en-US" sz="4809">
                <a:solidFill>
                  <a:srgbClr val="000000"/>
                </a:solidFill>
                <a:latin typeface="Moonlight"/>
                <a:ea typeface="Moonlight"/>
                <a:cs typeface="Moonlight"/>
                <a:sym typeface="Moonlight"/>
              </a:rPr>
              <a:t>To assess comprehension, students read a passage, then retell the story in their own words, from memory. </a:t>
            </a:r>
          </a:p>
          <a:p>
            <a:pPr marL="1038409" lvl="1" indent="-519204" algn="l">
              <a:lnSpc>
                <a:spcPts val="6733"/>
              </a:lnSpc>
              <a:buFont typeface="Arial"/>
              <a:buChar char="•"/>
            </a:pPr>
            <a:r>
              <a:rPr lang="en-US" sz="4809">
                <a:solidFill>
                  <a:srgbClr val="000000"/>
                </a:solidFill>
                <a:latin typeface="Moonlight"/>
                <a:ea typeface="Moonlight"/>
                <a:cs typeface="Moonlight"/>
                <a:sym typeface="Moonlight"/>
              </a:rPr>
              <a:t>Some students may be progress monitored on a specific skill more often, such as once a week or once every two weeks.</a:t>
            </a:r>
          </a:p>
          <a:p>
            <a:pPr algn="l">
              <a:lnSpc>
                <a:spcPts val="6453"/>
              </a:lnSpc>
              <a:spcBef>
                <a:spcPct val="0"/>
              </a:spcBef>
            </a:pPr>
            <a:endParaRPr lang="en-US" sz="4809">
              <a:solidFill>
                <a:srgbClr val="000000"/>
              </a:solidFill>
              <a:latin typeface="Moonlight"/>
              <a:ea typeface="Moonlight"/>
              <a:cs typeface="Moonlight"/>
              <a:sym typeface="Moonlight"/>
            </a:endParaRPr>
          </a:p>
        </p:txBody>
      </p:sp>
      <p:sp>
        <p:nvSpPr>
          <p:cNvPr id="5" name="Freeform 5"/>
          <p:cNvSpPr/>
          <p:nvPr/>
        </p:nvSpPr>
        <p:spPr>
          <a:xfrm>
            <a:off x="15059707" y="8378463"/>
            <a:ext cx="2199593" cy="1759674"/>
          </a:xfrm>
          <a:custGeom>
            <a:avLst/>
            <a:gdLst/>
            <a:ahLst/>
            <a:cxnLst/>
            <a:rect l="l" t="t" r="r" b="b"/>
            <a:pathLst>
              <a:path w="2199593" h="1759674">
                <a:moveTo>
                  <a:pt x="0" y="0"/>
                </a:moveTo>
                <a:lnTo>
                  <a:pt x="2199593" y="0"/>
                </a:lnTo>
                <a:lnTo>
                  <a:pt x="2199593" y="1759674"/>
                </a:lnTo>
                <a:lnTo>
                  <a:pt x="0" y="175967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28700" y="2471798"/>
            <a:ext cx="16173543" cy="7313683"/>
          </a:xfrm>
          <a:prstGeom prst="rect">
            <a:avLst/>
          </a:prstGeom>
        </p:spPr>
        <p:txBody>
          <a:bodyPr lIns="0" tIns="0" rIns="0" bIns="0" rtlCol="0" anchor="t">
            <a:spAutoFit/>
          </a:bodyPr>
          <a:lstStyle/>
          <a:p>
            <a:pPr marL="692977" lvl="1" indent="-346489" algn="l">
              <a:lnSpc>
                <a:spcPts val="4493"/>
              </a:lnSpc>
              <a:buFont typeface="Arial"/>
              <a:buChar char="•"/>
            </a:pPr>
            <a:r>
              <a:rPr lang="en-US" sz="3209">
                <a:solidFill>
                  <a:srgbClr val="000000"/>
                </a:solidFill>
                <a:latin typeface="Moonlight Bold"/>
                <a:ea typeface="Moonlight Bold"/>
                <a:cs typeface="Moonlight Bold"/>
                <a:sym typeface="Moonlight Bold"/>
              </a:rPr>
              <a:t>Shared Reading</a:t>
            </a:r>
            <a:r>
              <a:rPr lang="en-US" sz="3209">
                <a:solidFill>
                  <a:srgbClr val="000000"/>
                </a:solidFill>
                <a:latin typeface="Moonlight"/>
                <a:ea typeface="Moonlight"/>
                <a:cs typeface="Moonlight"/>
                <a:sym typeface="Moonlight"/>
              </a:rPr>
              <a:t>: </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45 minutes</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Spelling Words/Tier 2 Vocabulary Words</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Choral Reading/Partner Reading</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Comprehension Discussion</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Writing Prompt</a:t>
            </a:r>
          </a:p>
          <a:p>
            <a:pPr marL="692977" lvl="1" indent="-346489" algn="l">
              <a:lnSpc>
                <a:spcPts val="4493"/>
              </a:lnSpc>
              <a:buFont typeface="Arial"/>
              <a:buChar char="•"/>
            </a:pPr>
            <a:r>
              <a:rPr lang="en-US" sz="3209">
                <a:solidFill>
                  <a:srgbClr val="000000"/>
                </a:solidFill>
                <a:latin typeface="Moonlight Bold"/>
                <a:ea typeface="Moonlight Bold"/>
                <a:cs typeface="Moonlight Bold"/>
                <a:sym typeface="Moonlight Bold"/>
              </a:rPr>
              <a:t>Interactive Read Aloud (IRA)</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45 Minutes </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Read Aloud and comprehension stops </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Written Response </a:t>
            </a:r>
          </a:p>
          <a:p>
            <a:pPr marL="692977" lvl="1" indent="-346489" algn="l">
              <a:lnSpc>
                <a:spcPts val="4493"/>
              </a:lnSpc>
              <a:buFont typeface="Arial"/>
              <a:buChar char="•"/>
            </a:pPr>
            <a:r>
              <a:rPr lang="en-US" sz="3209">
                <a:solidFill>
                  <a:srgbClr val="000000"/>
                </a:solidFill>
                <a:latin typeface="Moonlight Bold"/>
                <a:ea typeface="Moonlight Bold"/>
                <a:cs typeface="Moonlight Bold"/>
                <a:sym typeface="Moonlight Bold"/>
              </a:rPr>
              <a:t>Reading DI</a:t>
            </a:r>
            <a:r>
              <a:rPr lang="en-US" sz="3209">
                <a:solidFill>
                  <a:srgbClr val="000000"/>
                </a:solidFill>
                <a:latin typeface="Moonlight"/>
                <a:ea typeface="Moonlight"/>
                <a:cs typeface="Moonlight"/>
                <a:sym typeface="Moonlight"/>
              </a:rPr>
              <a:t> </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45 minutes </a:t>
            </a:r>
          </a:p>
          <a:p>
            <a:pPr marL="1385955" lvl="2" indent="-461985" algn="l">
              <a:lnSpc>
                <a:spcPts val="4493"/>
              </a:lnSpc>
              <a:buFont typeface="Arial"/>
              <a:buChar char="⚬"/>
            </a:pPr>
            <a:r>
              <a:rPr lang="en-US" sz="3209">
                <a:solidFill>
                  <a:srgbClr val="000000"/>
                </a:solidFill>
                <a:latin typeface="Moonlight"/>
                <a:ea typeface="Moonlight"/>
                <a:cs typeface="Moonlight"/>
                <a:sym typeface="Moonlight"/>
              </a:rPr>
              <a:t>Differentiated to meet student needs </a:t>
            </a:r>
          </a:p>
        </p:txBody>
      </p:sp>
      <p:sp>
        <p:nvSpPr>
          <p:cNvPr id="4" name="Freeform 4"/>
          <p:cNvSpPr/>
          <p:nvPr/>
        </p:nvSpPr>
        <p:spPr>
          <a:xfrm>
            <a:off x="12348553" y="6334100"/>
            <a:ext cx="5141723" cy="3451381"/>
          </a:xfrm>
          <a:custGeom>
            <a:avLst/>
            <a:gdLst/>
            <a:ahLst/>
            <a:cxnLst/>
            <a:rect l="l" t="t" r="r" b="b"/>
            <a:pathLst>
              <a:path w="5141723" h="3451381">
                <a:moveTo>
                  <a:pt x="0" y="0"/>
                </a:moveTo>
                <a:lnTo>
                  <a:pt x="5141723" y="0"/>
                </a:lnTo>
                <a:lnTo>
                  <a:pt x="5141723" y="3451381"/>
                </a:lnTo>
                <a:lnTo>
                  <a:pt x="0" y="3451381"/>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797724" y="147698"/>
            <a:ext cx="16692552" cy="2282676"/>
          </a:xfrm>
          <a:prstGeom prst="rect">
            <a:avLst/>
          </a:prstGeom>
        </p:spPr>
        <p:txBody>
          <a:bodyPr lIns="0" tIns="0" rIns="0" bIns="0" rtlCol="0" anchor="t">
            <a:spAutoFit/>
          </a:bodyPr>
          <a:lstStyle/>
          <a:p>
            <a:pPr algn="ctr">
              <a:lnSpc>
                <a:spcPts val="17760"/>
              </a:lnSpc>
            </a:pPr>
            <a:r>
              <a:rPr lang="en-US" sz="14800" dirty="0">
                <a:ln>
                  <a:solidFill>
                    <a:sysClr val="windowText" lastClr="000000"/>
                  </a:solidFill>
                </a:ln>
                <a:solidFill>
                  <a:srgbClr val="FFD978"/>
                </a:solidFill>
                <a:latin typeface="Nectarine"/>
                <a:ea typeface="Nectarine"/>
                <a:cs typeface="Nectarine"/>
                <a:sym typeface="Nectarine"/>
              </a:rPr>
              <a:t>ELA </a:t>
            </a:r>
            <a:r>
              <a:rPr lang="en-US" sz="14800" dirty="0" err="1">
                <a:ln>
                  <a:solidFill>
                    <a:sysClr val="windowText" lastClr="000000"/>
                  </a:solidFill>
                </a:ln>
                <a:solidFill>
                  <a:srgbClr val="FFD978"/>
                </a:solidFill>
                <a:latin typeface="Nectarine"/>
                <a:ea typeface="Nectarine"/>
                <a:cs typeface="Nectarine"/>
                <a:sym typeface="Nectarine"/>
              </a:rPr>
              <a:t>INstruction</a:t>
            </a:r>
            <a:endParaRPr lang="en-US" sz="14800" dirty="0">
              <a:ln>
                <a:solidFill>
                  <a:sysClr val="windowText" lastClr="000000"/>
                </a:solidFill>
              </a:ln>
              <a:solidFill>
                <a:srgbClr val="FFD978"/>
              </a:solidFill>
              <a:latin typeface="Nectarine"/>
              <a:ea typeface="Nectarine"/>
              <a:cs typeface="Nectarine"/>
              <a:sym typeface="Nectari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28700" y="2462273"/>
            <a:ext cx="16173543" cy="7226689"/>
          </a:xfrm>
          <a:prstGeom prst="rect">
            <a:avLst/>
          </a:prstGeom>
        </p:spPr>
        <p:txBody>
          <a:bodyPr lIns="0" tIns="0" rIns="0" bIns="0" rtlCol="0" anchor="t">
            <a:spAutoFit/>
          </a:bodyPr>
          <a:lstStyle/>
          <a:p>
            <a:pPr marL="800925" lvl="1" indent="-400462" algn="l">
              <a:lnSpc>
                <a:spcPts val="5193"/>
              </a:lnSpc>
              <a:buFont typeface="Arial"/>
              <a:buChar char="•"/>
            </a:pPr>
            <a:r>
              <a:rPr lang="en-US" sz="3709">
                <a:solidFill>
                  <a:srgbClr val="000000"/>
                </a:solidFill>
                <a:latin typeface="Moonlight Bold"/>
                <a:ea typeface="Moonlight Bold"/>
                <a:cs typeface="Moonlight Bold"/>
                <a:sym typeface="Moonlight Bold"/>
              </a:rPr>
              <a:t>Math Workshop</a:t>
            </a:r>
            <a:r>
              <a:rPr lang="en-US" sz="3709">
                <a:solidFill>
                  <a:srgbClr val="000000"/>
                </a:solidFill>
                <a:latin typeface="Moonlight"/>
                <a:ea typeface="Moonlight"/>
                <a:cs typeface="Moonlight"/>
                <a:sym typeface="Moonlight"/>
              </a:rPr>
              <a:t>: </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1 hour </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3 Rotations within the classroom (teacher group, math fluency, partner work)</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Differentiated Instruction across 3 teacher groups </a:t>
            </a:r>
          </a:p>
          <a:p>
            <a:pPr marL="800925" lvl="1" indent="-400462" algn="l">
              <a:lnSpc>
                <a:spcPts val="5193"/>
              </a:lnSpc>
              <a:buFont typeface="Arial"/>
              <a:buChar char="•"/>
            </a:pPr>
            <a:r>
              <a:rPr lang="en-US" sz="3709">
                <a:solidFill>
                  <a:srgbClr val="000000"/>
                </a:solidFill>
                <a:latin typeface="Moonlight Bold"/>
                <a:ea typeface="Moonlight Bold"/>
                <a:cs typeface="Moonlight Bold"/>
                <a:sym typeface="Moonlight Bold"/>
              </a:rPr>
              <a:t>Math NBI</a:t>
            </a:r>
            <a:r>
              <a:rPr lang="en-US" sz="3709">
                <a:solidFill>
                  <a:srgbClr val="000000"/>
                </a:solidFill>
                <a:latin typeface="Moonlight"/>
                <a:ea typeface="Moonlight"/>
                <a:cs typeface="Moonlight"/>
                <a:sym typeface="Moonlight"/>
              </a:rPr>
              <a:t>: </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30 minutes </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Differentiated to meet student’s needs. </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On/Above Level Groups to support and/or enrich students who meet or exceed grade-level proficiency. </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Approaching Groups to support students progressing towards grade-level proficiency.</a:t>
            </a:r>
          </a:p>
          <a:p>
            <a:pPr marL="1601850" lvl="2" indent="-533950" algn="l">
              <a:lnSpc>
                <a:spcPts val="5193"/>
              </a:lnSpc>
              <a:buFont typeface="Arial"/>
              <a:buChar char="⚬"/>
            </a:pPr>
            <a:r>
              <a:rPr lang="en-US" sz="3709">
                <a:solidFill>
                  <a:srgbClr val="000000"/>
                </a:solidFill>
                <a:latin typeface="Moonlight"/>
                <a:ea typeface="Moonlight"/>
                <a:cs typeface="Moonlight"/>
                <a:sym typeface="Moonlight"/>
              </a:rPr>
              <a:t>Do the Math Group(s) to support students who are below level.</a:t>
            </a:r>
          </a:p>
        </p:txBody>
      </p:sp>
      <p:sp>
        <p:nvSpPr>
          <p:cNvPr id="4" name="Freeform 4"/>
          <p:cNvSpPr/>
          <p:nvPr/>
        </p:nvSpPr>
        <p:spPr>
          <a:xfrm>
            <a:off x="15237020" y="3534884"/>
            <a:ext cx="2253256" cy="2578833"/>
          </a:xfrm>
          <a:custGeom>
            <a:avLst/>
            <a:gdLst/>
            <a:ahLst/>
            <a:cxnLst/>
            <a:rect l="l" t="t" r="r" b="b"/>
            <a:pathLst>
              <a:path w="2253256" h="2578833">
                <a:moveTo>
                  <a:pt x="0" y="0"/>
                </a:moveTo>
                <a:lnTo>
                  <a:pt x="2253256" y="0"/>
                </a:lnTo>
                <a:lnTo>
                  <a:pt x="2253256" y="2578833"/>
                </a:lnTo>
                <a:lnTo>
                  <a:pt x="0" y="257883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797724" y="147698"/>
            <a:ext cx="16692552" cy="2282676"/>
          </a:xfrm>
          <a:prstGeom prst="rect">
            <a:avLst/>
          </a:prstGeom>
        </p:spPr>
        <p:txBody>
          <a:bodyPr lIns="0" tIns="0" rIns="0" bIns="0" rtlCol="0" anchor="t">
            <a:spAutoFit/>
          </a:bodyPr>
          <a:lstStyle/>
          <a:p>
            <a:pPr algn="ctr">
              <a:lnSpc>
                <a:spcPts val="17760"/>
              </a:lnSpc>
            </a:pPr>
            <a:r>
              <a:rPr lang="en-US" sz="14800" dirty="0">
                <a:ln>
                  <a:solidFill>
                    <a:sysClr val="windowText" lastClr="000000"/>
                  </a:solidFill>
                </a:ln>
                <a:solidFill>
                  <a:srgbClr val="B2F0EE"/>
                </a:solidFill>
                <a:latin typeface="Nectarine"/>
                <a:ea typeface="Nectarine"/>
                <a:cs typeface="Nectarine"/>
                <a:sym typeface="Nectarine"/>
              </a:rPr>
              <a:t>Math Instruction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txBody>
          <a:bodyPr/>
          <a:lstStyle/>
          <a:p>
            <a:endParaRPr lang="en-US"/>
          </a:p>
        </p:txBody>
      </p:sp>
      <p:sp>
        <p:nvSpPr>
          <p:cNvPr id="3" name="TextBox 3"/>
          <p:cNvSpPr txBox="1"/>
          <p:nvPr/>
        </p:nvSpPr>
        <p:spPr>
          <a:xfrm>
            <a:off x="1028700" y="2452748"/>
            <a:ext cx="16173543" cy="7669284"/>
          </a:xfrm>
          <a:prstGeom prst="rect">
            <a:avLst/>
          </a:prstGeom>
        </p:spPr>
        <p:txBody>
          <a:bodyPr lIns="0" tIns="0" rIns="0" bIns="0" rtlCol="0" anchor="t">
            <a:spAutoFit/>
          </a:bodyPr>
          <a:lstStyle/>
          <a:p>
            <a:pPr marL="952051" lvl="1" indent="-476025" algn="l">
              <a:lnSpc>
                <a:spcPts val="6173"/>
              </a:lnSpc>
              <a:buFont typeface="Arial"/>
              <a:buChar char="•"/>
            </a:pPr>
            <a:r>
              <a:rPr lang="en-US" sz="4409">
                <a:solidFill>
                  <a:srgbClr val="000000"/>
                </a:solidFill>
                <a:latin typeface="Moonlight Bold"/>
                <a:ea typeface="Moonlight Bold"/>
                <a:cs typeface="Moonlight Bold"/>
                <a:sym typeface="Moonlight Bold"/>
              </a:rPr>
              <a:t>Fall Conferences</a:t>
            </a:r>
            <a:r>
              <a:rPr lang="en-US" sz="4409">
                <a:solidFill>
                  <a:srgbClr val="000000"/>
                </a:solidFill>
                <a:latin typeface="Moonlight"/>
                <a:ea typeface="Moonlight"/>
                <a:cs typeface="Moonlight"/>
                <a:sym typeface="Moonlight"/>
              </a:rPr>
              <a:t>:</a:t>
            </a:r>
          </a:p>
          <a:p>
            <a:pPr marL="1904102" lvl="2" indent="-634701" algn="l">
              <a:lnSpc>
                <a:spcPts val="6173"/>
              </a:lnSpc>
              <a:buFont typeface="Arial"/>
              <a:buChar char="⚬"/>
            </a:pPr>
            <a:r>
              <a:rPr lang="en-US" sz="4409">
                <a:solidFill>
                  <a:srgbClr val="000000"/>
                </a:solidFill>
                <a:latin typeface="Moonlight"/>
                <a:ea typeface="Moonlight"/>
                <a:cs typeface="Moonlight"/>
                <a:sym typeface="Moonlight"/>
              </a:rPr>
              <a:t>Conferences will be held October 7th and 8th.</a:t>
            </a:r>
          </a:p>
          <a:p>
            <a:pPr marL="1904102" lvl="2" indent="-634701" algn="l">
              <a:lnSpc>
                <a:spcPts val="6173"/>
              </a:lnSpc>
              <a:buFont typeface="Arial"/>
              <a:buChar char="⚬"/>
            </a:pPr>
            <a:r>
              <a:rPr lang="en-US" sz="4409">
                <a:solidFill>
                  <a:srgbClr val="000000"/>
                </a:solidFill>
                <a:latin typeface="Moonlight"/>
                <a:ea typeface="Moonlight"/>
                <a:cs typeface="Moonlight"/>
                <a:sym typeface="Moonlight"/>
              </a:rPr>
              <a:t>Digital Learning Day Friday, October 4th</a:t>
            </a:r>
          </a:p>
          <a:p>
            <a:pPr marL="952051" lvl="1" indent="-476025" algn="l">
              <a:lnSpc>
                <a:spcPts val="6173"/>
              </a:lnSpc>
              <a:buFont typeface="Arial"/>
              <a:buChar char="•"/>
            </a:pPr>
            <a:r>
              <a:rPr lang="en-US" sz="4409">
                <a:solidFill>
                  <a:srgbClr val="000000"/>
                </a:solidFill>
                <a:latin typeface="Moonlight Bold"/>
                <a:ea typeface="Moonlight Bold"/>
                <a:cs typeface="Moonlight Bold"/>
                <a:sym typeface="Moonlight Bold"/>
              </a:rPr>
              <a:t>Spring Conferences</a:t>
            </a:r>
            <a:r>
              <a:rPr lang="en-US" sz="4409">
                <a:solidFill>
                  <a:srgbClr val="000000"/>
                </a:solidFill>
                <a:latin typeface="Moonlight"/>
                <a:ea typeface="Moonlight"/>
                <a:cs typeface="Moonlight"/>
                <a:sym typeface="Moonlight"/>
              </a:rPr>
              <a:t>: </a:t>
            </a:r>
          </a:p>
          <a:p>
            <a:pPr marL="1904102" lvl="2" indent="-634701" algn="l">
              <a:lnSpc>
                <a:spcPts val="6173"/>
              </a:lnSpc>
              <a:buFont typeface="Arial"/>
              <a:buChar char="⚬"/>
            </a:pPr>
            <a:r>
              <a:rPr lang="en-US" sz="4409">
                <a:solidFill>
                  <a:srgbClr val="000000"/>
                </a:solidFill>
                <a:latin typeface="Moonlight"/>
                <a:ea typeface="Moonlight"/>
                <a:cs typeface="Moonlight"/>
                <a:sym typeface="Moonlight"/>
              </a:rPr>
              <a:t>Conferences will be held March 10th and 11th. </a:t>
            </a:r>
          </a:p>
          <a:p>
            <a:pPr marL="1904102" lvl="2" indent="-634701" algn="l">
              <a:lnSpc>
                <a:spcPts val="6173"/>
              </a:lnSpc>
              <a:buFont typeface="Arial"/>
              <a:buChar char="⚬"/>
            </a:pPr>
            <a:r>
              <a:rPr lang="en-US" sz="4409">
                <a:solidFill>
                  <a:srgbClr val="000000"/>
                </a:solidFill>
                <a:latin typeface="Moonlight"/>
                <a:ea typeface="Moonlight"/>
                <a:cs typeface="Moonlight"/>
                <a:sym typeface="Moonlight"/>
              </a:rPr>
              <a:t>Digital Learning Day Friday, March 7th </a:t>
            </a:r>
          </a:p>
          <a:p>
            <a:pPr marL="952051" lvl="1" indent="-476025" algn="l">
              <a:lnSpc>
                <a:spcPts val="6173"/>
              </a:lnSpc>
              <a:buFont typeface="Arial"/>
              <a:buChar char="•"/>
            </a:pPr>
            <a:r>
              <a:rPr lang="en-US" sz="4409">
                <a:solidFill>
                  <a:srgbClr val="000000"/>
                </a:solidFill>
                <a:latin typeface="Moonlight Bold"/>
                <a:ea typeface="Moonlight Bold"/>
                <a:cs typeface="Moonlight Bold"/>
                <a:sym typeface="Moonlight Bold"/>
              </a:rPr>
              <a:t>Students will release at 12:30 for ALL conference days! </a:t>
            </a:r>
          </a:p>
          <a:p>
            <a:pPr marL="952051" lvl="1" indent="-476025" algn="l">
              <a:lnSpc>
                <a:spcPts val="6173"/>
              </a:lnSpc>
              <a:buFont typeface="Arial"/>
              <a:buChar char="•"/>
            </a:pPr>
            <a:r>
              <a:rPr lang="en-US" sz="4409">
                <a:solidFill>
                  <a:srgbClr val="000000"/>
                </a:solidFill>
                <a:latin typeface="Moonlight Bold"/>
                <a:ea typeface="Moonlight Bold"/>
                <a:cs typeface="Moonlight Bold"/>
                <a:sym typeface="Moonlight Bold"/>
              </a:rPr>
              <a:t>Outside of parent-teacher conference dates, we are always happy to meet with you to discuss your child’s progress or any questions/concerns you may have. </a:t>
            </a:r>
          </a:p>
          <a:p>
            <a:pPr algn="l">
              <a:lnSpc>
                <a:spcPts val="5193"/>
              </a:lnSpc>
            </a:pPr>
            <a:endParaRPr lang="en-US" sz="4409">
              <a:solidFill>
                <a:srgbClr val="000000"/>
              </a:solidFill>
              <a:latin typeface="Moonlight Bold"/>
              <a:ea typeface="Moonlight Bold"/>
              <a:cs typeface="Moonlight Bold"/>
              <a:sym typeface="Moonlight Bold"/>
            </a:endParaRPr>
          </a:p>
        </p:txBody>
      </p:sp>
      <p:sp>
        <p:nvSpPr>
          <p:cNvPr id="4" name="Freeform 4"/>
          <p:cNvSpPr/>
          <p:nvPr/>
        </p:nvSpPr>
        <p:spPr>
          <a:xfrm>
            <a:off x="13379362" y="2971332"/>
            <a:ext cx="3338813" cy="3746214"/>
          </a:xfrm>
          <a:custGeom>
            <a:avLst/>
            <a:gdLst/>
            <a:ahLst/>
            <a:cxnLst/>
            <a:rect l="l" t="t" r="r" b="b"/>
            <a:pathLst>
              <a:path w="3338813" h="3746214">
                <a:moveTo>
                  <a:pt x="0" y="0"/>
                </a:moveTo>
                <a:lnTo>
                  <a:pt x="3338813" y="0"/>
                </a:lnTo>
                <a:lnTo>
                  <a:pt x="3338813" y="3746214"/>
                </a:lnTo>
                <a:lnTo>
                  <a:pt x="0" y="3746214"/>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797724" y="547748"/>
            <a:ext cx="16692552" cy="1538883"/>
          </a:xfrm>
          <a:prstGeom prst="rect">
            <a:avLst/>
          </a:prstGeom>
        </p:spPr>
        <p:txBody>
          <a:bodyPr lIns="0" tIns="0" rIns="0" bIns="0" rtlCol="0" anchor="t">
            <a:spAutoFit/>
          </a:bodyPr>
          <a:lstStyle/>
          <a:p>
            <a:pPr algn="ctr">
              <a:lnSpc>
                <a:spcPts val="12001"/>
              </a:lnSpc>
            </a:pPr>
            <a:r>
              <a:rPr lang="en-US" sz="10001" dirty="0">
                <a:ln>
                  <a:solidFill>
                    <a:sysClr val="windowText" lastClr="000000"/>
                  </a:solidFill>
                </a:ln>
                <a:solidFill>
                  <a:srgbClr val="F4AD72"/>
                </a:solidFill>
                <a:latin typeface="Nectarine"/>
                <a:ea typeface="Nectarine"/>
                <a:cs typeface="Nectarine"/>
                <a:sym typeface="Nectarine"/>
              </a:rPr>
              <a:t>Parent-Teacher Conferences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932</Words>
  <Application>Microsoft Office PowerPoint</Application>
  <PresentationFormat>Custom</PresentationFormat>
  <Paragraphs>99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Moonlight</vt:lpstr>
      <vt:lpstr>Moonlight Bold</vt:lpstr>
      <vt:lpstr>Arial</vt:lpstr>
      <vt:lpstr>Calibri</vt:lpstr>
      <vt:lpstr>Annie's Notes</vt:lpstr>
      <vt:lpstr>Nectarine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dc:title>
  <dc:creator>Baylee S. Volzer</dc:creator>
  <cp:lastModifiedBy>Baylee S. Volzer</cp:lastModifiedBy>
  <cp:revision>2</cp:revision>
  <dcterms:created xsi:type="dcterms:W3CDTF">2006-08-16T00:00:00Z</dcterms:created>
  <dcterms:modified xsi:type="dcterms:W3CDTF">2024-08-27T14:33:31Z</dcterms:modified>
  <dc:identifier>DAGPDSFhDaU</dc:identifier>
</cp:coreProperties>
</file>