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9" r:id="rId27"/>
    <p:sldId id="282" r:id="rId28"/>
    <p:sldId id="284" r:id="rId29"/>
    <p:sldId id="285" r:id="rId30"/>
    <p:sldId id="286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9925F-14BB-433E-ACA7-D54B2D85981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13231-B93D-45EE-AA6F-03566305B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0D19-5A69-420E-80C8-F82164B303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A0B3-FC43-4436-B12D-E752429F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0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9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9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7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15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9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Tobacco, Alcohol, and Illegal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Coach Whitaker</a:t>
            </a:r>
          </a:p>
        </p:txBody>
      </p:sp>
    </p:spTree>
    <p:extLst>
      <p:ext uri="{BB962C8B-B14F-4D97-AF65-F5344CB8AC3E}">
        <p14:creationId xmlns:p14="http://schemas.microsoft.com/office/powerpoint/2010/main" val="19592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effects of alcohol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800" dirty="0"/>
              <a:t>Prolonged use of alcohol can damage the heart, blood, liver, kidneys, pancreas, the digestive tract, and the immune system.</a:t>
            </a:r>
          </a:p>
          <a:p>
            <a:r>
              <a:rPr lang="en-US" sz="2800" dirty="0"/>
              <a:t>Cirrhosis is a disease caused by long-term alcohol use in which healthy liver tissue is replaced with scar tissue.</a:t>
            </a:r>
          </a:p>
          <a:p>
            <a:r>
              <a:rPr lang="en-US" sz="2800" dirty="0"/>
              <a:t>Alcohol causes permanent changes in the brain due to cell death from dehydration and lack of _____________________________________________________________.</a:t>
            </a:r>
          </a:p>
          <a:p>
            <a:r>
              <a:rPr lang="en-US" sz="2800" dirty="0"/>
              <a:t>Alcoholism a leading cause of dementia in the __________________________________________________________.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effects of alcohol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755395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Impaired activities</a:t>
            </a:r>
          </a:p>
          <a:p>
            <a:r>
              <a:rPr lang="en-US" dirty="0"/>
              <a:t>Walking straight line, finger to nose</a:t>
            </a:r>
          </a:p>
          <a:p>
            <a:r>
              <a:rPr lang="en-US" dirty="0"/>
              <a:t>Shooting basketball</a:t>
            </a:r>
          </a:p>
          <a:p>
            <a:r>
              <a:rPr lang="en-US" dirty="0"/>
              <a:t>Kicking a ball</a:t>
            </a:r>
          </a:p>
          <a:p>
            <a:r>
              <a:rPr lang="en-US" dirty="0"/>
              <a:t>Relay race</a:t>
            </a:r>
          </a:p>
        </p:txBody>
      </p:sp>
    </p:spTree>
    <p:extLst>
      <p:ext uri="{BB962C8B-B14F-4D97-AF65-F5344CB8AC3E}">
        <p14:creationId xmlns:p14="http://schemas.microsoft.com/office/powerpoint/2010/main" val="387203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use—Dangerous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Nicotine is the addictive drug found in all tobacco products.</a:t>
            </a:r>
          </a:p>
          <a:p>
            <a:r>
              <a:rPr lang="en-US" sz="2400" dirty="0"/>
              <a:t>Cigarette smoke contains more than 4,000 chemicals. Of these, at least 40 are _______________________________________________________.</a:t>
            </a:r>
          </a:p>
          <a:p>
            <a:r>
              <a:rPr lang="en-US" sz="2400" dirty="0"/>
              <a:t>Carcinogens are chemicals or agents that cause _________________________________________________________.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7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use—dangerous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Tar is a sticky, black substance in tobacco smoke. Tar contains the following carcinogens:</a:t>
            </a:r>
          </a:p>
          <a:p>
            <a:r>
              <a:rPr lang="en-US" dirty="0"/>
              <a:t>Cyanide</a:t>
            </a:r>
          </a:p>
          <a:p>
            <a:r>
              <a:rPr lang="en-US" dirty="0"/>
              <a:t>Formaldehyde</a:t>
            </a:r>
          </a:p>
          <a:p>
            <a:r>
              <a:rPr lang="en-US" dirty="0"/>
              <a:t>________________________________</a:t>
            </a:r>
          </a:p>
          <a:p>
            <a:r>
              <a:rPr lang="en-US" dirty="0"/>
              <a:t>Vinyl chloride</a:t>
            </a:r>
          </a:p>
          <a:p>
            <a:r>
              <a:rPr lang="en-US" dirty="0"/>
              <a:t>Cigarette smoke also contains carbon monoxide, a toxic gas that keeps oxygen from getting into the ____________________________________________________________________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43" y="2285642"/>
            <a:ext cx="383886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types are dangerous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Smokeless tobacco products, such as chewing tobacco and snuff (dip), also contain nicotine and _____________________________________________________.</a:t>
            </a:r>
          </a:p>
          <a:p>
            <a:r>
              <a:rPr lang="en-US" dirty="0"/>
              <a:t>Smokeless tobacco products also contain other carcinogens, such as arsenic, nickel, </a:t>
            </a:r>
            <a:r>
              <a:rPr lang="en-US" dirty="0" err="1"/>
              <a:t>benzopyrene</a:t>
            </a:r>
            <a:r>
              <a:rPr lang="en-US" dirty="0"/>
              <a:t>, and polonium.</a:t>
            </a:r>
          </a:p>
          <a:p>
            <a:r>
              <a:rPr lang="en-US" dirty="0"/>
              <a:t>Snuff and chewing tobacco lead to mouth sores and oral________________________________________________________.</a:t>
            </a:r>
          </a:p>
          <a:p>
            <a:r>
              <a:rPr lang="en-US" dirty="0"/>
              <a:t>Pipe tobacco, cigars, and even herbal cigarettes also contain nicotine and tar, and therefore contain a large number of carcinogens.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774" y="11374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Nicotine is addictive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Like all addictive drugs, nicotine affects the brain and other parts of the body and leads to physical dependence and _________________________________________________________.</a:t>
            </a:r>
          </a:p>
          <a:p>
            <a:r>
              <a:rPr lang="en-US" sz="2400" dirty="0"/>
              <a:t>Quitting tobacco use is difficult and withdrawal is unpleasant, but the dangerous effects of tobacco are far worse than the trials of __________________________________________________________.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073" y="685800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Nicotine has the following short-term effects:</a:t>
            </a:r>
          </a:p>
          <a:p>
            <a:r>
              <a:rPr lang="en-US" dirty="0"/>
              <a:t>Stimulates the brain reward system</a:t>
            </a:r>
          </a:p>
          <a:p>
            <a:r>
              <a:rPr lang="en-US" dirty="0"/>
              <a:t>Increases heart rate and blood pressure</a:t>
            </a:r>
          </a:p>
          <a:p>
            <a:r>
              <a:rPr lang="en-US" dirty="0"/>
              <a:t>Increases breathing rate</a:t>
            </a:r>
          </a:p>
          <a:p>
            <a:r>
              <a:rPr lang="en-US" dirty="0"/>
              <a:t>Increases blood-sugar levels</a:t>
            </a:r>
          </a:p>
          <a:p>
            <a:r>
              <a:rPr lang="en-US" dirty="0"/>
              <a:t>Stimulates the vomit _______________________________________________________</a:t>
            </a:r>
          </a:p>
          <a:p>
            <a:r>
              <a:rPr lang="en-US" dirty="0"/>
              <a:t>Carbon monoxide blocks oxygen from the _________________________________________.</a:t>
            </a:r>
          </a:p>
          <a:p>
            <a:r>
              <a:rPr lang="en-US" dirty="0"/>
              <a:t>Tar and other chemicals damage the lungs and inside of the mouth.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69" y="1061477"/>
            <a:ext cx="4786191" cy="25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481013" y="2054227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81013" y="2595288"/>
            <a:ext cx="10834688" cy="27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Long-term tobacco use leads to ____________________________________________.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Long-term tobacco use has a number of minor effects, such as stained teeth and fingers and a pervasive smell of ______________________________.</a:t>
            </a:r>
          </a:p>
          <a:p>
            <a:pPr>
              <a:buClr>
                <a:srgbClr val="FFCC00"/>
              </a:buClr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7825" name="AutoShape 17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AutoShape 18"/>
          <p:cNvSpPr>
            <a:spLocks noChangeArrowheads="1"/>
          </p:cNvSpPr>
          <p:nvPr/>
        </p:nvSpPr>
        <p:spPr bwMode="auto">
          <a:xfrm rot="10800000">
            <a:off x="8534401" y="27940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793" y="733926"/>
            <a:ext cx="10396882" cy="1151965"/>
          </a:xfrm>
        </p:spPr>
        <p:txBody>
          <a:bodyPr/>
          <a:lstStyle/>
          <a:p>
            <a:r>
              <a:rPr lang="en-US" dirty="0"/>
              <a:t>Long term addiction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24" y="71433"/>
            <a:ext cx="3369477" cy="25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5" grpId="0" animBg="1"/>
      <p:bldP spid="2478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574298" y="2370720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168442" y="3062214"/>
            <a:ext cx="11020258" cy="20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Smoking changes the natural chemical balance inside the mouth, leading to increased plaque, gum disease, and tooth _____________________________________________________.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Tar in tobacco smoke stains ______________________________________________.</a:t>
            </a: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7128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1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812" y="228075"/>
            <a:ext cx="4220403" cy="28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utoUpdateAnimBg="0"/>
      <p:bldP spid="5171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Alcohol—the drug in wine, beer, and liquor that causes intoxication</a:t>
            </a:r>
          </a:p>
          <a:p>
            <a:r>
              <a:rPr lang="en-US" dirty="0"/>
              <a:t>Intoxication—the physical and mental changes produced by drinking alcohol</a:t>
            </a:r>
          </a:p>
          <a:p>
            <a:r>
              <a:rPr lang="en-US" dirty="0"/>
              <a:t>BAC—amount of alcohol in a person’s blood, expressed as a percentage</a:t>
            </a:r>
          </a:p>
          <a:p>
            <a:r>
              <a:rPr lang="en-US" dirty="0"/>
              <a:t>Cirrhosis—a deadly disease that replaces healthy liver tissue with scar tissue	</a:t>
            </a:r>
          </a:p>
        </p:txBody>
      </p:sp>
    </p:spTree>
    <p:extLst>
      <p:ext uri="{BB962C8B-B14F-4D97-AF65-F5344CB8AC3E}">
        <p14:creationId xmlns:p14="http://schemas.microsoft.com/office/powerpoint/2010/main" val="270121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684297" y="1796258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55562" y="2948223"/>
            <a:ext cx="11625262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________________________________________ reduces oxygen to the brain, narrows blood vessels, and can lead to strokes.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____________________________________________ also changes the brain in ways that lead to addiction.</a:t>
            </a:r>
          </a:p>
        </p:txBody>
      </p:sp>
      <p:sp>
        <p:nvSpPr>
          <p:cNvPr id="519176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9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305" y="236130"/>
            <a:ext cx="2846338" cy="28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utoUpdateAnimBg="0"/>
      <p:bldP spid="519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828676" y="2054227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370572" y="2744420"/>
            <a:ext cx="10881627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Nicotine increases heart rate and blood pressure and narrows the blood _________________________________________________________.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It also increases the risk of hardened and clogged arteries, which can lead to a heart __________________________________________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1224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738" y="309011"/>
            <a:ext cx="3446309" cy="22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1" grpId="0" autoUpdateAnimBg="0"/>
      <p:bldP spid="5212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4905375" y="1591151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3718454" y="2223541"/>
            <a:ext cx="7620000" cy="279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Cigarette smoke puts carcinogens directly into the _________________________________________.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It kills the tiny hairs that remove harmful substances from the lungs.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loss of these hairs increases the risk of _________________________________________, emphysema, and lung cancer.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5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6" y="1911867"/>
            <a:ext cx="3053548" cy="30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9" grpId="0" autoUpdateAnimBg="0"/>
      <p:bldP spid="523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727510" y="2039336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86076" y="2692882"/>
            <a:ext cx="7620000" cy="24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CC00"/>
              </a:buClr>
              <a:buFontTx/>
              <a:buChar char="•"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Smoking breaks down the proteins that give skin elasticity. This leads to wrinkles and premature aging of the ____________________________________. </a:t>
            </a:r>
          </a:p>
          <a:p>
            <a:pPr>
              <a:buClr>
                <a:srgbClr val="FFCC00"/>
              </a:buCl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_______________________________________ also increases a person’s chances of developing skin cancer.</a:t>
            </a: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5320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3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076" y="1456532"/>
            <a:ext cx="3400125" cy="23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7" grpId="0" autoUpdateAnimBg="0"/>
      <p:bldP spid="5253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5965608" y="1953930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dirty="0"/>
              <a:t>Long-Term Effects of Tobacco Use</a:t>
            </a: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3579811" y="2379104"/>
            <a:ext cx="76200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indent="-342900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Chemicals in smoke reduce the activity of immune system cells. </a:t>
            </a:r>
          </a:p>
          <a:p>
            <a:pPr marL="342900" indent="-342900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Damaging the immune system increases the chances of suffering from diseases such as cancer.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2286001" y="4383088"/>
            <a:ext cx="7705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7368" name="AutoShape 8"/>
          <p:cNvSpPr>
            <a:spLocks noChangeArrowheads="1"/>
          </p:cNvSpPr>
          <p:nvPr/>
        </p:nvSpPr>
        <p:spPr bwMode="auto">
          <a:xfrm rot="10800000">
            <a:off x="8534401" y="1981201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71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86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94" y="2054226"/>
            <a:ext cx="3200400" cy="23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autoUpdateAnimBg="0"/>
      <p:bldP spid="5273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Draw an outline of a person:</a:t>
            </a:r>
          </a:p>
          <a:p>
            <a:r>
              <a:rPr lang="en-US" dirty="0"/>
              <a:t>Label the long term effects on the :</a:t>
            </a:r>
          </a:p>
          <a:p>
            <a:pPr marL="457200" indent="-457200">
              <a:buAutoNum type="arabicPeriod"/>
            </a:pPr>
            <a:r>
              <a:rPr lang="en-US" dirty="0"/>
              <a:t>Mouth</a:t>
            </a:r>
          </a:p>
          <a:p>
            <a:pPr marL="457200" indent="-457200">
              <a:buAutoNum type="arabicPeriod"/>
            </a:pPr>
            <a:r>
              <a:rPr lang="en-US" dirty="0"/>
              <a:t>Brain</a:t>
            </a:r>
          </a:p>
          <a:p>
            <a:pPr marL="457200" indent="-457200">
              <a:buAutoNum type="arabicPeriod"/>
            </a:pPr>
            <a:r>
              <a:rPr lang="en-US" dirty="0"/>
              <a:t>Heart</a:t>
            </a:r>
          </a:p>
          <a:p>
            <a:pPr marL="457200" indent="-457200">
              <a:buAutoNum type="arabicPeriod"/>
            </a:pPr>
            <a:r>
              <a:rPr lang="en-US" dirty="0"/>
              <a:t>Lungs</a:t>
            </a:r>
          </a:p>
          <a:p>
            <a:pPr marL="457200" indent="-457200">
              <a:buAutoNum type="arabicPeriod"/>
            </a:pPr>
            <a:r>
              <a:rPr lang="en-US" dirty="0"/>
              <a:t>Skin</a:t>
            </a:r>
          </a:p>
          <a:p>
            <a:pPr marL="457200" indent="-457200">
              <a:buAutoNum type="arabicPeriod"/>
            </a:pPr>
            <a:r>
              <a:rPr lang="en-US" dirty="0"/>
              <a:t>Immune system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4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Information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the U.S., Illegal drugs is a multi-billon dollar ____________________________________________________________________</a:t>
            </a:r>
          </a:p>
          <a:p>
            <a:r>
              <a:rPr lang="en-US" dirty="0"/>
              <a:t>Created more criminal activities that are related to drugs</a:t>
            </a:r>
          </a:p>
          <a:p>
            <a:r>
              <a:rPr lang="en-US" dirty="0"/>
              <a:t>Drug Smuggling is rampant coming from Central and _____________________________________________________________________</a:t>
            </a:r>
          </a:p>
          <a:p>
            <a:r>
              <a:rPr lang="en-US" dirty="0"/>
              <a:t>Many robberies, murders, and kidnapping are drug-related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2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Illegal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63395"/>
            <a:ext cx="10394707" cy="3311189"/>
          </a:xfrm>
        </p:spPr>
        <p:txBody>
          <a:bodyPr/>
          <a:lstStyle/>
          <a:p>
            <a:r>
              <a:rPr lang="en-US" sz="2400" dirty="0"/>
              <a:t>Drug abuse is the intentional improper or unsafe use of a ________________________________________________. </a:t>
            </a:r>
          </a:p>
          <a:p>
            <a:r>
              <a:rPr lang="en-US" sz="2400" dirty="0"/>
              <a:t>Drugs used for recreational purposes are called drugs of _____________________________________.</a:t>
            </a:r>
          </a:p>
          <a:p>
            <a:r>
              <a:rPr lang="en-US" sz="2400" dirty="0"/>
              <a:t>Many drugs of abuse are illegal drugs. Possessing, using, buying, or selling these drugs is illegal for people of any 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0" y="4612146"/>
            <a:ext cx="3703485" cy="19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begin to use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desire to experiment</a:t>
            </a:r>
          </a:p>
          <a:p>
            <a:r>
              <a:rPr lang="en-US" dirty="0"/>
              <a:t>a desire to escape boredom or depression</a:t>
            </a:r>
          </a:p>
          <a:p>
            <a:r>
              <a:rPr lang="en-US" dirty="0"/>
              <a:t>enjoyment of risk-taking behavior</a:t>
            </a:r>
          </a:p>
          <a:p>
            <a:r>
              <a:rPr lang="en-US" dirty="0"/>
              <a:t>a belief that drugs solve personal, social, or medical problems</a:t>
            </a:r>
          </a:p>
          <a:p>
            <a:r>
              <a:rPr lang="en-US" dirty="0"/>
              <a:t>peer ______________________________________________</a:t>
            </a:r>
          </a:p>
          <a:p>
            <a:r>
              <a:rPr lang="en-US" dirty="0"/>
              <a:t>glamorization of drugs by the ________________________________________________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428" y="1647949"/>
            <a:ext cx="3395207" cy="26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Illegal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There are many types of illegal drugs, but they all have three things in common.</a:t>
            </a:r>
          </a:p>
          <a:p>
            <a:r>
              <a:rPr lang="en-US" sz="2800" dirty="0"/>
              <a:t>They affect the function of the _________________________________________________.</a:t>
            </a:r>
          </a:p>
          <a:p>
            <a:r>
              <a:rPr lang="en-US" sz="2800" dirty="0"/>
              <a:t>They are dangerous to your ____________________________.</a:t>
            </a:r>
          </a:p>
          <a:p>
            <a:r>
              <a:rPr lang="en-US" sz="2800" dirty="0"/>
              <a:t>They can result in drug dependence and addiction.</a:t>
            </a:r>
          </a:p>
        </p:txBody>
      </p:sp>
    </p:spTree>
    <p:extLst>
      <p:ext uri="{BB962C8B-B14F-4D97-AF65-F5344CB8AC3E}">
        <p14:creationId xmlns:p14="http://schemas.microsoft.com/office/powerpoint/2010/main" val="366717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Nicotine—the highly addictive drug that is found in all tobacco products</a:t>
            </a:r>
          </a:p>
          <a:p>
            <a:r>
              <a:rPr lang="en-US" dirty="0"/>
              <a:t>Carcinogens—any chemical or agent that causes cancer</a:t>
            </a:r>
          </a:p>
          <a:p>
            <a:r>
              <a:rPr lang="en-US" dirty="0"/>
              <a:t>Tar—sticky, black substance in tobacco smoke that coats the inside of the airways and contains carcinogens</a:t>
            </a:r>
          </a:p>
          <a:p>
            <a:r>
              <a:rPr lang="en-US" dirty="0"/>
              <a:t>Carbon monoxide—a gas that blocks oxygen from getting into the bloodstream</a:t>
            </a:r>
          </a:p>
        </p:txBody>
      </p:sp>
    </p:spTree>
    <p:extLst>
      <p:ext uri="{BB962C8B-B14F-4D97-AF65-F5344CB8AC3E}">
        <p14:creationId xmlns:p14="http://schemas.microsoft.com/office/powerpoint/2010/main" val="598066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illegal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Marijuana</a:t>
            </a:r>
          </a:p>
          <a:p>
            <a:r>
              <a:rPr lang="en-US" sz="2800" dirty="0"/>
              <a:t>______________________________</a:t>
            </a:r>
          </a:p>
          <a:p>
            <a:r>
              <a:rPr lang="en-US" sz="2800" dirty="0"/>
              <a:t>Depressants</a:t>
            </a:r>
          </a:p>
          <a:p>
            <a:r>
              <a:rPr lang="en-US" sz="2800" dirty="0"/>
              <a:t>______________________________</a:t>
            </a:r>
          </a:p>
          <a:p>
            <a:r>
              <a:rPr lang="en-US" sz="2800" dirty="0"/>
              <a:t>Hallucinogens</a:t>
            </a:r>
          </a:p>
          <a:p>
            <a:r>
              <a:rPr lang="en-US" sz="2800" dirty="0"/>
              <a:t>Prescription 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57" y="1724771"/>
            <a:ext cx="3796913" cy="37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Possession of a controlled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It is unlawful for any person to possess, purchase, or have under his control  any controlled 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PUNISHMENT</a:t>
            </a:r>
          </a:p>
          <a:p>
            <a:r>
              <a:rPr lang="en-US" dirty="0"/>
              <a:t>Felony 2-15 years in prison</a:t>
            </a:r>
          </a:p>
          <a:p>
            <a:r>
              <a:rPr lang="en-US" dirty="0"/>
              <a:t>Second Offense 5-30 years in prison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Sale, manufacture of controlled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Any person who knowingly sells, manufactures, delivers, or brings into the state different quantities of controlled substances are guilty of this 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READ SOME MANDATORY SENTENCES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Related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person in possession of any machine, instrument, tool, equipment, or device which an average person would reasonably conclude is intended to be used for ________________________________________________</a:t>
            </a:r>
          </a:p>
          <a:p>
            <a:endParaRPr lang="en-US" dirty="0"/>
          </a:p>
          <a:p>
            <a:r>
              <a:rPr lang="en-US" dirty="0"/>
              <a:t>PUNISHMENT</a:t>
            </a:r>
          </a:p>
          <a:p>
            <a:r>
              <a:rPr lang="en-US" dirty="0"/>
              <a:t>Misdemeanor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Stimulant—a drug that temporarily increases a person’s energy and alertness</a:t>
            </a:r>
          </a:p>
          <a:p>
            <a:r>
              <a:rPr lang="en-US" dirty="0"/>
              <a:t>Depressant—a drug that causes relaxation and sleepiness</a:t>
            </a:r>
          </a:p>
          <a:p>
            <a:r>
              <a:rPr lang="en-US" dirty="0"/>
              <a:t>Opiates—highly addictive drugs that are used as pain relievers and sedatives</a:t>
            </a:r>
          </a:p>
          <a:p>
            <a:r>
              <a:rPr lang="en-US" dirty="0"/>
              <a:t>Hallucinogen—a drug that distorts perceptions, causing the user to see or hear things that are not real</a:t>
            </a:r>
          </a:p>
        </p:txBody>
      </p:sp>
    </p:spTree>
    <p:extLst>
      <p:ext uri="{BB962C8B-B14F-4D97-AF65-F5344CB8AC3E}">
        <p14:creationId xmlns:p14="http://schemas.microsoft.com/office/powerpoint/2010/main" val="107238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833099" cy="200809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Alcohol is the drug found in beer, wine, and liquor that causes __________________________________</a:t>
            </a:r>
          </a:p>
          <a:p>
            <a:r>
              <a:rPr lang="en-US" sz="3200" dirty="0"/>
              <a:t>Intoxication includes all the physical and mental changes produced by drinking ____________________________________________.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3760968"/>
            <a:ext cx="3485696" cy="23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term effects of alcohol on 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Alcohol irritates the mouth, throat, esophagus, and ____________________________________.</a:t>
            </a:r>
          </a:p>
          <a:p>
            <a:r>
              <a:rPr lang="en-US" sz="2400" dirty="0"/>
              <a:t>Alcohol makes the heart work harder.</a:t>
            </a:r>
          </a:p>
          <a:p>
            <a:r>
              <a:rPr lang="en-US" sz="2400" dirty="0"/>
              <a:t>Alcohol makes the body lose heat.</a:t>
            </a:r>
          </a:p>
          <a:p>
            <a:r>
              <a:rPr lang="en-US" sz="2400" dirty="0"/>
              <a:t>Alcohol causes the liver to work harder.</a:t>
            </a:r>
          </a:p>
          <a:p>
            <a:r>
              <a:rPr lang="en-US" sz="2400" dirty="0"/>
              <a:t>Alcohol causes ______________________________.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062" y="3368648"/>
            <a:ext cx="3807059" cy="28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effects of alcohol on 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Alcohol slows down the nervous system.</a:t>
            </a:r>
          </a:p>
          <a:p>
            <a:r>
              <a:rPr lang="en-US" sz="2800" dirty="0"/>
              <a:t>The drinker loses _______________________</a:t>
            </a:r>
          </a:p>
          <a:p>
            <a:r>
              <a:rPr lang="en-US" sz="2800" dirty="0"/>
              <a:t>The drinker cannot focus his or her _____________________.</a:t>
            </a:r>
          </a:p>
          <a:p>
            <a:r>
              <a:rPr lang="en-US" sz="2800" dirty="0"/>
              <a:t>The drinker may have slurred speech.</a:t>
            </a:r>
          </a:p>
          <a:p>
            <a:r>
              <a:rPr lang="en-US" sz="2800" dirty="0"/>
              <a:t>The drinker loses coordination and judgment.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11" y="3718990"/>
            <a:ext cx="3055289" cy="30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effects of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Blood alcohol concentration (BAC) is the amount of alcohol in a person’s blood expressed as a __________________________________________.</a:t>
            </a:r>
          </a:p>
          <a:p>
            <a:r>
              <a:rPr lang="en-US" sz="2400" dirty="0"/>
              <a:t>Alcohol has different effects at different BACs.</a:t>
            </a:r>
          </a:p>
          <a:p>
            <a:r>
              <a:rPr lang="en-US" sz="2400" dirty="0"/>
              <a:t>Binge drinking is the act of drinking five or more drinks in one sitting.</a:t>
            </a:r>
          </a:p>
          <a:p>
            <a:r>
              <a:rPr lang="en-US" sz="2400" dirty="0"/>
              <a:t>Binge drinking can lead to alcohol poisoning, and can be ________________________________________________________.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7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78"/>
            <a:ext cx="11936627" cy="69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1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175</TotalTime>
  <Words>1281</Words>
  <Application>Microsoft Office PowerPoint</Application>
  <PresentationFormat>Widescreen</PresentationFormat>
  <Paragraphs>167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Impact</vt:lpstr>
      <vt:lpstr>Main Event</vt:lpstr>
      <vt:lpstr>Tobacco, Alcohol, and Illegal Drugs</vt:lpstr>
      <vt:lpstr>Vocabulary</vt:lpstr>
      <vt:lpstr>vocabulary</vt:lpstr>
      <vt:lpstr>vocabulary</vt:lpstr>
      <vt:lpstr>alcohol</vt:lpstr>
      <vt:lpstr>Short term effects of alcohol on the body</vt:lpstr>
      <vt:lpstr>Short effects of alcohol on the mind</vt:lpstr>
      <vt:lpstr>Short term effects of alcohol</vt:lpstr>
      <vt:lpstr>PowerPoint Presentation</vt:lpstr>
      <vt:lpstr>Long term effects of alcohol </vt:lpstr>
      <vt:lpstr>Long term effects of alcohol</vt:lpstr>
      <vt:lpstr>Activity</vt:lpstr>
      <vt:lpstr>Tobacco use—Dangerous effects</vt:lpstr>
      <vt:lpstr>Tobacco use—dangerous effects</vt:lpstr>
      <vt:lpstr>All types are dangerous</vt:lpstr>
      <vt:lpstr>Nicotine is addictive</vt:lpstr>
      <vt:lpstr>Short term effects</vt:lpstr>
      <vt:lpstr>Long term addiction</vt:lpstr>
      <vt:lpstr>Mouth effects</vt:lpstr>
      <vt:lpstr>Brain effects</vt:lpstr>
      <vt:lpstr>Heart effects</vt:lpstr>
      <vt:lpstr>Lung effects</vt:lpstr>
      <vt:lpstr>Skin effects</vt:lpstr>
      <vt:lpstr>Immune system</vt:lpstr>
      <vt:lpstr>Body outline</vt:lpstr>
      <vt:lpstr>Brief Information Drugs</vt:lpstr>
      <vt:lpstr>Illegal drugs</vt:lpstr>
      <vt:lpstr>Why do we begin to use them?</vt:lpstr>
      <vt:lpstr>Types of Illegal Drugs</vt:lpstr>
      <vt:lpstr>Types of illegal drugs</vt:lpstr>
      <vt:lpstr>Possession of a controlled substance</vt:lpstr>
      <vt:lpstr>Sale, manufacture of controlled substances</vt:lpstr>
      <vt:lpstr>Drug Related Objects</vt:lpstr>
    </vt:vector>
  </TitlesOfParts>
  <Company>Paulding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Tobacco, Alcohol, and Illegal Drugs</dc:title>
  <dc:creator>Brian Whitaker</dc:creator>
  <cp:lastModifiedBy>Mariann E. Moncus</cp:lastModifiedBy>
  <cp:revision>21</cp:revision>
  <cp:lastPrinted>2016-09-09T11:25:11Z</cp:lastPrinted>
  <dcterms:created xsi:type="dcterms:W3CDTF">2016-08-08T15:05:18Z</dcterms:created>
  <dcterms:modified xsi:type="dcterms:W3CDTF">2018-09-04T15:40:23Z</dcterms:modified>
</cp:coreProperties>
</file>