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45"/>
  </p:notesMasterIdLst>
  <p:handoutMasterIdLst>
    <p:handoutMasterId r:id="rId46"/>
  </p:handoutMasterIdLst>
  <p:sldIdLst>
    <p:sldId id="256" r:id="rId5"/>
    <p:sldId id="257" r:id="rId6"/>
    <p:sldId id="271" r:id="rId7"/>
    <p:sldId id="272" r:id="rId8"/>
    <p:sldId id="273" r:id="rId9"/>
    <p:sldId id="308"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1" r:id="rId37"/>
    <p:sldId id="302" r:id="rId38"/>
    <p:sldId id="303" r:id="rId39"/>
    <p:sldId id="304" r:id="rId40"/>
    <p:sldId id="305" r:id="rId41"/>
    <p:sldId id="300" r:id="rId42"/>
    <p:sldId id="306" r:id="rId43"/>
    <p:sldId id="30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6" autoAdjust="0"/>
    <p:restoredTop sz="94660"/>
  </p:normalViewPr>
  <p:slideViewPr>
    <p:cSldViewPr snapToGrid="0">
      <p:cViewPr varScale="1">
        <p:scale>
          <a:sx n="83" d="100"/>
          <a:sy n="83" d="100"/>
        </p:scale>
        <p:origin x="77" y="130"/>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4/22/2015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4/22/2015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6609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smtClean="0"/>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4/22/2015</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427AEA-BBBB-4C9B-AB23-214EAA8AB789}" type="datetime1">
              <a:rPr lang="en-US"/>
              <a:t>4/22/2015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91CA30-F5CD-4CA0-B16A-349C6F830700}" type="datetime1">
              <a:rPr lang="en-US"/>
              <a:t>4/22/2015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B3AF48E-ABA0-4B58-B562-D1D7408067C4}" type="datetime1">
              <a:rPr lang="en-US"/>
              <a:t>4/22/2015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smtClean="0"/>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4/22/2015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7CD787AA-CBCD-47F9-A04C-7106C508CDE4}" type="datetime1">
              <a:rPr lang="en-US"/>
              <a:t>4/22/2015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AD1CC9DD-75F5-4611-BA0B-CFB1A226639C}" type="datetime1">
              <a:rPr lang="en-US"/>
              <a:t>4/22/2015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4/22/2015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4/22/2015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4/22/2015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smtClean="0"/>
              <a:t>Click to edit Master title style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4/22/2015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63930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900">
                <a:solidFill>
                  <a:schemeClr val="bg1"/>
                </a:solidFill>
              </a:defRPr>
            </a:lvl1pPr>
          </a:lstStyle>
          <a:p>
            <a:fld id="{9D3B9702-7FBF-4720-8670-571C5E7EEDDE}" type="datetime1">
              <a:rPr lang="en-US"/>
              <a:t>4/22/2015</a:t>
            </a:fld>
            <a:endParaRPr/>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900">
                <a:solidFill>
                  <a:schemeClr val="bg1"/>
                </a:solidFill>
              </a:defRPr>
            </a:lvl1pPr>
          </a:lstStyle>
          <a:p>
            <a:endParaRPr/>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050" b="1">
                <a:solidFill>
                  <a:schemeClr val="accent2"/>
                </a:solidFill>
              </a:defRPr>
            </a:lvl1pPr>
          </a:lstStyle>
          <a:p>
            <a:fld id="{8FDBFFB2-86D9-4B8F-A59A-553A60B94BBE}" type="slidenum">
              <a:rPr/>
              <a:pPr/>
              <a:t>‹#›</a:t>
            </a:fld>
            <a:endParaRPr/>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3786554"/>
          </a:xfrm>
        </p:spPr>
        <p:txBody>
          <a:bodyPr>
            <a:normAutofit/>
          </a:bodyPr>
          <a:lstStyle/>
          <a:p>
            <a:r>
              <a:rPr lang="en-US" dirty="0" smtClean="0"/>
              <a:t>GA Milestones </a:t>
            </a:r>
            <a:br>
              <a:rPr lang="en-US" dirty="0" smtClean="0"/>
            </a:br>
            <a:r>
              <a:rPr lang="en-US" dirty="0" smtClean="0"/>
              <a:t>	5</a:t>
            </a:r>
            <a:r>
              <a:rPr lang="en-US" baseline="30000" dirty="0" smtClean="0"/>
              <a:t>th</a:t>
            </a:r>
            <a:r>
              <a:rPr lang="en-US" dirty="0" smtClean="0"/>
              <a:t> Grade </a:t>
            </a:r>
            <a:br>
              <a:rPr lang="en-US" dirty="0" smtClean="0"/>
            </a:br>
            <a:r>
              <a:rPr lang="en-US" dirty="0" smtClean="0"/>
              <a:t>Social Studies</a:t>
            </a:r>
            <a:br>
              <a:rPr lang="en-US" dirty="0" smtClean="0"/>
            </a:br>
            <a:r>
              <a:rPr lang="en-US" dirty="0" smtClean="0"/>
              <a:t>	Study Guide</a:t>
            </a:r>
            <a:endParaRPr lang="en-US" dirty="0"/>
          </a:p>
        </p:txBody>
      </p:sp>
      <p:pic>
        <p:nvPicPr>
          <p:cNvPr id="5122" name="Picture 2" descr="C:\Users\owner\Desktop\soc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6184"/>
            <a:ext cx="6951785" cy="280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4766" y="128954"/>
            <a:ext cx="9372600" cy="539262"/>
          </a:xfrm>
        </p:spPr>
        <p:txBody>
          <a:bodyPr>
            <a:normAutofit fontScale="90000"/>
          </a:bodyPr>
          <a:lstStyle/>
          <a:p>
            <a:r>
              <a:rPr lang="en-US" dirty="0" smtClean="0"/>
              <a:t>Continued…</a:t>
            </a:r>
            <a:endParaRPr lang="en-US" dirty="0"/>
          </a:p>
        </p:txBody>
      </p:sp>
      <p:sp>
        <p:nvSpPr>
          <p:cNvPr id="3" name="Content Placeholder 2"/>
          <p:cNvSpPr>
            <a:spLocks noGrp="1"/>
          </p:cNvSpPr>
          <p:nvPr>
            <p:ph idx="1"/>
          </p:nvPr>
        </p:nvSpPr>
        <p:spPr>
          <a:xfrm>
            <a:off x="2161321" y="615461"/>
            <a:ext cx="9372600" cy="5117123"/>
          </a:xfrm>
        </p:spPr>
        <p:txBody>
          <a:bodyPr>
            <a:normAutofit fontScale="92500" lnSpcReduction="10000"/>
          </a:bodyPr>
          <a:lstStyle/>
          <a:p>
            <a:r>
              <a:rPr lang="en-US" dirty="0"/>
              <a:t>Emigration to the United States – America is also called the Melting Pot because it is a mixture of so many different races of people. Many people from different countries came to America for a better life (Italians, Russians, Germans, British, Canadians, Irish, Swedish) – Ellis Island was the most famous immigration site: located in New </a:t>
            </a:r>
            <a:r>
              <a:rPr lang="en-US" dirty="0" smtClean="0"/>
              <a:t>York</a:t>
            </a:r>
          </a:p>
          <a:p>
            <a:r>
              <a:rPr lang="en-US" dirty="0"/>
              <a:t>Westward expansion impact on Native Americans – the movement interrupted the Native American way of life and soon the settlers took over the entire area and moved the Native Americans off their land</a:t>
            </a:r>
          </a:p>
          <a:p>
            <a:r>
              <a:rPr lang="en-US" dirty="0"/>
              <a:t>Battle of Little Bighorn – This is also known as Custer’s Last Stand. General Custer disobeyed orders and took his army and attacked what he thought was a small Native American tribe. Little did he know there were three time this amount over a bluff. Quickly finding himself outnumbered, the Native Americans under the command of Sitting Bull wiped out Custer and his men. </a:t>
            </a:r>
          </a:p>
          <a:p>
            <a:r>
              <a:rPr lang="en-US" dirty="0"/>
              <a:t>Relocation of Native Americans to reservations – VERY controversial government policy that moved the Native Americans off their lands for western Americans settlers. The Native Americans were moved to lands not nearly as good as the lands they were living on. </a:t>
            </a:r>
          </a:p>
          <a:p>
            <a:endParaRPr lang="en-US" dirty="0" smtClean="0"/>
          </a:p>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649" y="5128054"/>
            <a:ext cx="3233351" cy="1729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833" y="5128054"/>
            <a:ext cx="3361038" cy="1729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02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81232"/>
            <a:ext cx="9372600" cy="659027"/>
          </a:xfrm>
        </p:spPr>
        <p:txBody>
          <a:bodyPr/>
          <a:lstStyle/>
          <a:p>
            <a:r>
              <a:rPr lang="en-US" dirty="0" smtClean="0"/>
              <a:t>US Involvement in World War 1</a:t>
            </a:r>
            <a:endParaRPr lang="en-US" dirty="0"/>
          </a:p>
        </p:txBody>
      </p:sp>
      <p:sp>
        <p:nvSpPr>
          <p:cNvPr id="3" name="Content Placeholder 2"/>
          <p:cNvSpPr>
            <a:spLocks noGrp="1"/>
          </p:cNvSpPr>
          <p:nvPr>
            <p:ph idx="1"/>
          </p:nvPr>
        </p:nvSpPr>
        <p:spPr>
          <a:xfrm>
            <a:off x="2208213" y="889685"/>
            <a:ext cx="9372600" cy="5399903"/>
          </a:xfrm>
        </p:spPr>
        <p:txBody>
          <a:bodyPr/>
          <a:lstStyle/>
          <a:p>
            <a:r>
              <a:rPr lang="en-US" sz="2400" dirty="0" smtClean="0"/>
              <a:t>WWI </a:t>
            </a:r>
            <a:r>
              <a:rPr lang="en-US" sz="2400" dirty="0"/>
              <a:t>began in 1914 when the Archduke Ferdinand of Austria Hungary was assassinated</a:t>
            </a:r>
          </a:p>
          <a:p>
            <a:r>
              <a:rPr lang="en-US" sz="2400" dirty="0" smtClean="0"/>
              <a:t>The </a:t>
            </a:r>
            <a:r>
              <a:rPr lang="en-US" sz="2400" dirty="0"/>
              <a:t>United States DID NOT want to join the war in support of the Allies…at first</a:t>
            </a:r>
          </a:p>
          <a:p>
            <a:r>
              <a:rPr lang="en-US" sz="2400" dirty="0" smtClean="0"/>
              <a:t>In </a:t>
            </a:r>
            <a:r>
              <a:rPr lang="en-US" sz="2400" dirty="0"/>
              <a:t>1915 because the Germans sunk the Lusitania, a passenger ship, killing 128 American citizens…and still, the U.S. did not join the war (Germany ‘promised’ not to attack anymore U.S. ships)</a:t>
            </a:r>
          </a:p>
          <a:p>
            <a:r>
              <a:rPr lang="en-US" sz="2400" dirty="0" smtClean="0"/>
              <a:t>U.S</a:t>
            </a:r>
            <a:r>
              <a:rPr lang="en-US" sz="2400" dirty="0"/>
              <a:t>. added A LOT of supplies and military soldiers</a:t>
            </a:r>
          </a:p>
          <a:p>
            <a:r>
              <a:rPr lang="en-US" sz="2400" dirty="0" smtClean="0"/>
              <a:t>However</a:t>
            </a:r>
            <a:r>
              <a:rPr lang="en-US" sz="2400" dirty="0"/>
              <a:t>, in 1917, the Germans attacked more U.S. ships. The U.S. reluctantly joined the war</a:t>
            </a:r>
          </a:p>
          <a:p>
            <a:endParaRPr lang="en-US"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6203" y="5214551"/>
            <a:ext cx="3125797" cy="164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87146" cy="3669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10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44163"/>
            <a:ext cx="9372600" cy="609600"/>
          </a:xfrm>
        </p:spPr>
        <p:txBody>
          <a:bodyPr/>
          <a:lstStyle/>
          <a:p>
            <a:r>
              <a:rPr lang="en-US" dirty="0" smtClean="0"/>
              <a:t>United States – Post World War I</a:t>
            </a:r>
            <a:endParaRPr lang="en-US" dirty="0"/>
          </a:p>
        </p:txBody>
      </p:sp>
      <p:sp>
        <p:nvSpPr>
          <p:cNvPr id="3" name="Content Placeholder 2"/>
          <p:cNvSpPr>
            <a:spLocks noGrp="1"/>
          </p:cNvSpPr>
          <p:nvPr>
            <p:ph idx="1"/>
          </p:nvPr>
        </p:nvSpPr>
        <p:spPr>
          <a:xfrm>
            <a:off x="2208213" y="803189"/>
            <a:ext cx="9372600" cy="5399903"/>
          </a:xfrm>
        </p:spPr>
        <p:txBody>
          <a:bodyPr/>
          <a:lstStyle/>
          <a:p>
            <a:r>
              <a:rPr lang="en-US" sz="2400" dirty="0" smtClean="0"/>
              <a:t>Treaty </a:t>
            </a:r>
            <a:r>
              <a:rPr lang="en-US" sz="2400" dirty="0"/>
              <a:t>of Versailles – document signed that ended the war: Germany did not want to sign this; many thought this was not the end of Germany fighting other countries </a:t>
            </a:r>
          </a:p>
          <a:p>
            <a:r>
              <a:rPr lang="en-US" sz="2400" dirty="0" smtClean="0"/>
              <a:t>No </a:t>
            </a:r>
            <a:r>
              <a:rPr lang="en-US" sz="2400" dirty="0"/>
              <a:t>one really won the war – many people died in all the countries who were involved  </a:t>
            </a:r>
          </a:p>
          <a:p>
            <a:r>
              <a:rPr lang="en-US" sz="2400" dirty="0" smtClean="0"/>
              <a:t>WAR </a:t>
            </a:r>
            <a:r>
              <a:rPr lang="en-US" sz="2400" dirty="0"/>
              <a:t>= BIG PROFITS!!!</a:t>
            </a:r>
          </a:p>
          <a:p>
            <a:r>
              <a:rPr lang="en-US" sz="2400" dirty="0" smtClean="0"/>
              <a:t>However</a:t>
            </a:r>
            <a:r>
              <a:rPr lang="en-US" sz="2400" dirty="0"/>
              <a:t>, factories that were making tanks and planes now made cars and stoves</a:t>
            </a:r>
          </a:p>
          <a:p>
            <a:r>
              <a:rPr lang="en-US" sz="2400" dirty="0" smtClean="0"/>
              <a:t>Many </a:t>
            </a:r>
            <a:r>
              <a:rPr lang="en-US" sz="2400" dirty="0"/>
              <a:t>women joined the war which led to the 19th Amendment: Women’s right to vote</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5814" y="4727039"/>
            <a:ext cx="3446185" cy="213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032" y="4727039"/>
            <a:ext cx="2739080" cy="213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729049"/>
            <a:ext cx="2162431" cy="18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12307"/>
            <a:ext cx="2162432"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36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0"/>
            <a:ext cx="9372600" cy="696097"/>
          </a:xfrm>
        </p:spPr>
        <p:txBody>
          <a:bodyPr/>
          <a:lstStyle/>
          <a:p>
            <a:r>
              <a:rPr lang="en-US" dirty="0" smtClean="0"/>
              <a:t>WWI Continued…</a:t>
            </a:r>
            <a:endParaRPr lang="en-US" dirty="0"/>
          </a:p>
        </p:txBody>
      </p:sp>
      <p:sp>
        <p:nvSpPr>
          <p:cNvPr id="3" name="Content Placeholder 2"/>
          <p:cNvSpPr>
            <a:spLocks noGrp="1"/>
          </p:cNvSpPr>
          <p:nvPr>
            <p:ph idx="1"/>
          </p:nvPr>
        </p:nvSpPr>
        <p:spPr>
          <a:xfrm>
            <a:off x="2195856" y="735227"/>
            <a:ext cx="9372600" cy="4114800"/>
          </a:xfrm>
        </p:spPr>
        <p:txBody>
          <a:bodyPr/>
          <a:lstStyle/>
          <a:p>
            <a:r>
              <a:rPr lang="en-US" sz="2800" dirty="0" smtClean="0"/>
              <a:t>Many </a:t>
            </a:r>
            <a:r>
              <a:rPr lang="en-US" sz="2800" dirty="0"/>
              <a:t>countries were ‘broke’ and borrowed money from the U.S. which made them a more powerful country</a:t>
            </a:r>
          </a:p>
          <a:p>
            <a:r>
              <a:rPr lang="en-US" sz="2800" dirty="0" smtClean="0"/>
              <a:t>Businesses </a:t>
            </a:r>
            <a:r>
              <a:rPr lang="en-US" sz="2800" dirty="0"/>
              <a:t>were doing well so more people began investing in stocks – this caused businesses to ‘boom’ even more – this began the Roaring Twenties – known for a period of prosperity </a:t>
            </a: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3582428"/>
            <a:ext cx="6659648" cy="3040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524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0"/>
            <a:ext cx="9372600" cy="770238"/>
          </a:xfrm>
        </p:spPr>
        <p:txBody>
          <a:bodyPr/>
          <a:lstStyle/>
          <a:p>
            <a:r>
              <a:rPr lang="en-US" dirty="0" smtClean="0"/>
              <a:t>U.S. is Prosperous!!!</a:t>
            </a:r>
            <a:endParaRPr lang="en-US" dirty="0"/>
          </a:p>
        </p:txBody>
      </p:sp>
      <p:sp>
        <p:nvSpPr>
          <p:cNvPr id="3" name="Content Placeholder 2"/>
          <p:cNvSpPr>
            <a:spLocks noGrp="1"/>
          </p:cNvSpPr>
          <p:nvPr>
            <p:ph idx="1"/>
          </p:nvPr>
        </p:nvSpPr>
        <p:spPr>
          <a:xfrm>
            <a:off x="2208213" y="852616"/>
            <a:ext cx="9372600" cy="4862384"/>
          </a:xfrm>
        </p:spPr>
        <p:txBody>
          <a:bodyPr/>
          <a:lstStyle/>
          <a:p>
            <a:r>
              <a:rPr lang="en-US" dirty="0"/>
              <a:t>The Roaring Twenties – prosperous time for Americans in the 1920’s </a:t>
            </a:r>
          </a:p>
          <a:p>
            <a:r>
              <a:rPr lang="en-US" dirty="0"/>
              <a:t>Jazz Age (Louis Armstrong) – brought live music to life: people started paying for live events for the first time</a:t>
            </a:r>
          </a:p>
          <a:p>
            <a:r>
              <a:rPr lang="en-US" dirty="0"/>
              <a:t>Baseball (Babe Ruth) – made baseball famous with his homeruns </a:t>
            </a:r>
          </a:p>
          <a:p>
            <a:r>
              <a:rPr lang="en-US" dirty="0"/>
              <a:t>The Harlem Renaissance (Langston Hughes) – wanted to show people black people were good at art, music, and sports too</a:t>
            </a:r>
          </a:p>
          <a:p>
            <a:r>
              <a:rPr lang="en-US" dirty="0"/>
              <a:t>The automobile (Henry Ford) – made the Ford car; invented the ASSEMBLY LINE which enabled cars to be built quickly</a:t>
            </a:r>
          </a:p>
          <a:p>
            <a:r>
              <a:rPr lang="en-US" dirty="0"/>
              <a:t>The airplane (Charles Lindbergh) – first pilot to fly solo across the Atlantic Ocean </a:t>
            </a:r>
          </a:p>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63578" cy="2508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025" y="4707924"/>
            <a:ext cx="3990975" cy="215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6519" y="4707924"/>
            <a:ext cx="3796356" cy="215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8" y="4846036"/>
            <a:ext cx="3642463" cy="201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892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569" y="111210"/>
            <a:ext cx="9372600" cy="560173"/>
          </a:xfrm>
        </p:spPr>
        <p:txBody>
          <a:bodyPr/>
          <a:lstStyle/>
          <a:p>
            <a:r>
              <a:rPr lang="en-US" dirty="0" smtClean="0"/>
              <a:t>Life during the War Continued…</a:t>
            </a:r>
            <a:endParaRPr lang="en-US" dirty="0"/>
          </a:p>
        </p:txBody>
      </p:sp>
      <p:sp>
        <p:nvSpPr>
          <p:cNvPr id="3" name="Content Placeholder 2"/>
          <p:cNvSpPr>
            <a:spLocks noGrp="1"/>
          </p:cNvSpPr>
          <p:nvPr>
            <p:ph idx="1"/>
          </p:nvPr>
        </p:nvSpPr>
        <p:spPr>
          <a:xfrm>
            <a:off x="2245284" y="698156"/>
            <a:ext cx="9372600" cy="5220730"/>
          </a:xfrm>
        </p:spPr>
        <p:txBody>
          <a:bodyPr/>
          <a:lstStyle/>
          <a:p>
            <a:r>
              <a:rPr lang="en-US" dirty="0"/>
              <a:t>Great Depression – 25% of Americans couldn’t find jobs</a:t>
            </a:r>
          </a:p>
          <a:p>
            <a:r>
              <a:rPr lang="en-US" dirty="0" smtClean="0"/>
              <a:t>Stock </a:t>
            </a:r>
            <a:r>
              <a:rPr lang="en-US" dirty="0"/>
              <a:t>Market Crash of 1929 – businesses were making money so people started investing and borrowing $$$ from the banks; when the stock market leveled out/declined, people couldn’t pay the banks back – everything CRASHED! </a:t>
            </a:r>
          </a:p>
          <a:p>
            <a:r>
              <a:rPr lang="en-US" dirty="0"/>
              <a:t>Herbert Hoover – President during the Great Depression</a:t>
            </a:r>
          </a:p>
          <a:p>
            <a:r>
              <a:rPr lang="en-US" dirty="0"/>
              <a:t>Dust Bowl – farmers tilled up miles of land instead of a small area; when the drought hit, the tilled up land that the farmers couldn’t get to and turned to dust; when the wind hit, it created a “Dust Bowl” </a:t>
            </a:r>
          </a:p>
          <a:p>
            <a:r>
              <a:rPr lang="en-US" dirty="0"/>
              <a:t>soup kitchens – people out of work could come here for free food</a:t>
            </a:r>
          </a:p>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7785" y="4460788"/>
            <a:ext cx="3354215" cy="239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302" y="4460788"/>
            <a:ext cx="4666477" cy="239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460788"/>
            <a:ext cx="3895467" cy="2397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39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19449"/>
            <a:ext cx="9372600" cy="659027"/>
          </a:xfrm>
        </p:spPr>
        <p:txBody>
          <a:bodyPr/>
          <a:lstStyle/>
          <a:p>
            <a:r>
              <a:rPr lang="en-US" dirty="0" smtClean="0"/>
              <a:t>Life During the War Continued…</a:t>
            </a:r>
            <a:endParaRPr lang="en-US" dirty="0"/>
          </a:p>
        </p:txBody>
      </p:sp>
      <p:sp>
        <p:nvSpPr>
          <p:cNvPr id="3" name="Content Placeholder 2"/>
          <p:cNvSpPr>
            <a:spLocks noGrp="1"/>
          </p:cNvSpPr>
          <p:nvPr>
            <p:ph idx="1"/>
          </p:nvPr>
        </p:nvSpPr>
        <p:spPr>
          <a:xfrm>
            <a:off x="2282354" y="821723"/>
            <a:ext cx="9372600" cy="5591433"/>
          </a:xfrm>
        </p:spPr>
        <p:txBody>
          <a:bodyPr/>
          <a:lstStyle/>
          <a:p>
            <a:r>
              <a:rPr lang="en-US" dirty="0"/>
              <a:t>Franklin Roosevelt – President elected after Hoover: he made The New Deal</a:t>
            </a:r>
          </a:p>
          <a:p>
            <a:r>
              <a:rPr lang="en-US" dirty="0"/>
              <a:t>The New Deal – created many jobs for people out of work and government assisted programs </a:t>
            </a:r>
          </a:p>
          <a:p>
            <a:r>
              <a:rPr lang="en-US" dirty="0"/>
              <a:t>Civilian Conservation Corps – hired men ages 18-26 to do mostly outdoor projects like planting trees and helping with national parks</a:t>
            </a:r>
          </a:p>
          <a:p>
            <a:r>
              <a:rPr lang="en-US" dirty="0"/>
              <a:t>The Works Progress Administration – provided millions of jobs (build roads, bridges, parks, and airports</a:t>
            </a:r>
          </a:p>
          <a:p>
            <a:r>
              <a:rPr lang="en-US" dirty="0"/>
              <a:t>The Tennessee Valley Authority - new jobs to build dams which provided hydroelectric power to TN, N.GA, N. AL, and the whole river valley</a:t>
            </a:r>
          </a:p>
          <a:p>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83362" y="4448432"/>
            <a:ext cx="3208638" cy="240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142" y="4448432"/>
            <a:ext cx="2857500" cy="240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632" y="4448432"/>
            <a:ext cx="2887362" cy="240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5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856" y="123567"/>
            <a:ext cx="9372600" cy="691978"/>
          </a:xfrm>
        </p:spPr>
        <p:txBody>
          <a:bodyPr/>
          <a:lstStyle/>
          <a:p>
            <a:r>
              <a:rPr lang="en-US" dirty="0" smtClean="0"/>
              <a:t>1930’s Culture</a:t>
            </a:r>
            <a:endParaRPr lang="en-US" dirty="0"/>
          </a:p>
        </p:txBody>
      </p:sp>
      <p:sp>
        <p:nvSpPr>
          <p:cNvPr id="3" name="Content Placeholder 2"/>
          <p:cNvSpPr>
            <a:spLocks noGrp="1"/>
          </p:cNvSpPr>
          <p:nvPr>
            <p:ph idx="1"/>
          </p:nvPr>
        </p:nvSpPr>
        <p:spPr>
          <a:xfrm>
            <a:off x="2195856" y="1007076"/>
            <a:ext cx="9372600" cy="4114800"/>
          </a:xfrm>
        </p:spPr>
        <p:txBody>
          <a:bodyPr/>
          <a:lstStyle/>
          <a:p>
            <a:r>
              <a:rPr lang="en-US" sz="2800" dirty="0"/>
              <a:t>Duke Ellington – popular African American jazz musician </a:t>
            </a:r>
          </a:p>
          <a:p>
            <a:r>
              <a:rPr lang="en-US" sz="2800" dirty="0"/>
              <a:t>Margaret Mitchell – Wrote Gone With the Wind – a book about life in the South during the Civil War: won the Pulitzer Prize</a:t>
            </a:r>
          </a:p>
          <a:p>
            <a:r>
              <a:rPr lang="en-US" sz="2800" dirty="0"/>
              <a:t>Jesse Owens – African American who won 4 gold medals in 1936 in GERMANY – the main opposition to the Allies in WWI</a:t>
            </a:r>
          </a:p>
          <a:p>
            <a:endParaRPr 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017" y="4312508"/>
            <a:ext cx="3674983" cy="254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312509"/>
            <a:ext cx="2857872" cy="259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07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490" y="140677"/>
            <a:ext cx="9372600" cy="679938"/>
          </a:xfrm>
        </p:spPr>
        <p:txBody>
          <a:bodyPr/>
          <a:lstStyle/>
          <a:p>
            <a:r>
              <a:rPr lang="en-US" dirty="0" smtClean="0"/>
              <a:t> World War II</a:t>
            </a:r>
            <a:endParaRPr lang="en-US" dirty="0"/>
          </a:p>
        </p:txBody>
      </p:sp>
      <p:sp>
        <p:nvSpPr>
          <p:cNvPr id="3" name="Content Placeholder 2"/>
          <p:cNvSpPr>
            <a:spLocks noGrp="1"/>
          </p:cNvSpPr>
          <p:nvPr>
            <p:ph idx="1"/>
          </p:nvPr>
        </p:nvSpPr>
        <p:spPr>
          <a:xfrm>
            <a:off x="2173044" y="952578"/>
            <a:ext cx="9372600" cy="5035061"/>
          </a:xfrm>
        </p:spPr>
        <p:txBody>
          <a:bodyPr>
            <a:normAutofit fontScale="92500" lnSpcReduction="10000"/>
          </a:bodyPr>
          <a:lstStyle/>
          <a:p>
            <a:r>
              <a:rPr lang="en-US" dirty="0" smtClean="0"/>
              <a:t>War </a:t>
            </a:r>
            <a:r>
              <a:rPr lang="en-US" dirty="0"/>
              <a:t>in Europe – WWII began with Hitler’s invasion of Poland in 1939</a:t>
            </a:r>
          </a:p>
          <a:p>
            <a:r>
              <a:rPr lang="en-US" dirty="0" smtClean="0"/>
              <a:t>United </a:t>
            </a:r>
            <a:r>
              <a:rPr lang="en-US" dirty="0"/>
              <a:t>States once again remained neutral </a:t>
            </a:r>
            <a:r>
              <a:rPr lang="en-US" dirty="0" smtClean="0"/>
              <a:t>in </a:t>
            </a:r>
            <a:r>
              <a:rPr lang="en-US" dirty="0"/>
              <a:t>Asia – Japan brutalized Manchuria and China so the U.S. put an embargo (ban)  on exports of oil and steel to Japan </a:t>
            </a:r>
          </a:p>
          <a:p>
            <a:r>
              <a:rPr lang="en-US" dirty="0" smtClean="0"/>
              <a:t>Pearl </a:t>
            </a:r>
            <a:r>
              <a:rPr lang="en-US" dirty="0"/>
              <a:t>Harbor – Japan’s surprise attack on U.S. (Hawaii)…this made the U.S. enter WWII</a:t>
            </a:r>
          </a:p>
          <a:p>
            <a:r>
              <a:rPr lang="en-US" dirty="0" smtClean="0"/>
              <a:t>Iwo </a:t>
            </a:r>
            <a:r>
              <a:rPr lang="en-US" dirty="0"/>
              <a:t>Jima – Japanese jungle that the U.S. struggled to take from Japan but played a crucial role in defeating the Japanese </a:t>
            </a:r>
          </a:p>
          <a:p>
            <a:r>
              <a:rPr lang="en-US" dirty="0" smtClean="0"/>
              <a:t>D-Day </a:t>
            </a:r>
            <a:r>
              <a:rPr lang="en-US" dirty="0"/>
              <a:t>– U.S and Britain stormed the beaches of Normandy – many soldiers died</a:t>
            </a:r>
          </a:p>
          <a:p>
            <a:r>
              <a:rPr lang="en-US" dirty="0" smtClean="0"/>
              <a:t>VE </a:t>
            </a:r>
            <a:r>
              <a:rPr lang="en-US" dirty="0"/>
              <a:t>and VJ Days – VE = Victory Europe and VJ = Victory </a:t>
            </a:r>
            <a:r>
              <a:rPr lang="en-US" dirty="0" smtClean="0"/>
              <a:t>Japan</a:t>
            </a:r>
          </a:p>
          <a:p>
            <a:r>
              <a:rPr lang="en-US" dirty="0"/>
              <a:t>The Holocaust – Hitler was in charge of Nazi Germany and wanted eliminate people he thought did not belong in the world – the Nazis murdered over 11 million people; 6 million of the 11 were Jews</a:t>
            </a:r>
          </a:p>
          <a:p>
            <a:endParaRPr lang="en-US" dirty="0"/>
          </a:p>
          <a:p>
            <a:endParaRPr lang="en-US"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199503" cy="207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50417"/>
            <a:ext cx="2199503" cy="2011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87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19448"/>
            <a:ext cx="9372600" cy="668215"/>
          </a:xfrm>
        </p:spPr>
        <p:txBody>
          <a:bodyPr/>
          <a:lstStyle/>
          <a:p>
            <a:r>
              <a:rPr lang="en-US" dirty="0" smtClean="0"/>
              <a:t>Important People of WWII</a:t>
            </a:r>
            <a:endParaRPr lang="en-US" dirty="0"/>
          </a:p>
        </p:txBody>
      </p:sp>
      <p:sp>
        <p:nvSpPr>
          <p:cNvPr id="3" name="Content Placeholder 2"/>
          <p:cNvSpPr>
            <a:spLocks noGrp="1"/>
          </p:cNvSpPr>
          <p:nvPr>
            <p:ph idx="1"/>
          </p:nvPr>
        </p:nvSpPr>
        <p:spPr>
          <a:xfrm>
            <a:off x="2219936" y="967153"/>
            <a:ext cx="9372600" cy="4659924"/>
          </a:xfrm>
        </p:spPr>
        <p:txBody>
          <a:bodyPr>
            <a:normAutofit fontScale="85000" lnSpcReduction="20000"/>
          </a:bodyPr>
          <a:lstStyle/>
          <a:p>
            <a:r>
              <a:rPr lang="en-US" dirty="0" smtClean="0"/>
              <a:t>President </a:t>
            </a:r>
            <a:r>
              <a:rPr lang="en-US" dirty="0"/>
              <a:t>Truman dropped an atomic bomb on Hiroshima and Nagasaki to reduce the number the deaths of American soldiers; Japan surrendered after the second bomb in Nagasaki (over 200,00 Japanese died b/c of these bombs) </a:t>
            </a:r>
          </a:p>
          <a:p>
            <a:r>
              <a:rPr lang="en-US" dirty="0" smtClean="0"/>
              <a:t>Franklin </a:t>
            </a:r>
            <a:r>
              <a:rPr lang="en-US" dirty="0"/>
              <a:t>D. Roosevelt – President during WWII</a:t>
            </a:r>
          </a:p>
          <a:p>
            <a:r>
              <a:rPr lang="en-US" dirty="0" smtClean="0"/>
              <a:t>Stalin </a:t>
            </a:r>
            <a:r>
              <a:rPr lang="en-US" dirty="0"/>
              <a:t>- in charge of Soviet Union – fought with Germany in WWI; now with the Allies during WWII</a:t>
            </a:r>
          </a:p>
          <a:p>
            <a:r>
              <a:rPr lang="en-US" dirty="0" smtClean="0"/>
              <a:t>Churchill </a:t>
            </a:r>
            <a:r>
              <a:rPr lang="en-US" dirty="0"/>
              <a:t>– Prime Minister of Great Britain during WWII</a:t>
            </a:r>
          </a:p>
          <a:p>
            <a:r>
              <a:rPr lang="en-US" dirty="0" smtClean="0"/>
              <a:t>Hirohito </a:t>
            </a:r>
            <a:r>
              <a:rPr lang="en-US" dirty="0"/>
              <a:t>– Japanese Emperor during WWII</a:t>
            </a:r>
          </a:p>
          <a:p>
            <a:r>
              <a:rPr lang="en-US" dirty="0" smtClean="0"/>
              <a:t>Truman </a:t>
            </a:r>
            <a:r>
              <a:rPr lang="en-US" dirty="0"/>
              <a:t>– gave the order to drop the atomic bombs</a:t>
            </a:r>
          </a:p>
          <a:p>
            <a:r>
              <a:rPr lang="en-US" dirty="0" smtClean="0"/>
              <a:t>Mussolini </a:t>
            </a:r>
            <a:r>
              <a:rPr lang="en-US" dirty="0"/>
              <a:t>– Prime Minister of Italy</a:t>
            </a:r>
          </a:p>
          <a:p>
            <a:r>
              <a:rPr lang="en-US" dirty="0" smtClean="0"/>
              <a:t>Hitler </a:t>
            </a:r>
            <a:r>
              <a:rPr lang="en-US" dirty="0"/>
              <a:t>– Main ‘bad-guy’ of WWII/Germany</a:t>
            </a:r>
          </a:p>
          <a:p>
            <a:r>
              <a:rPr lang="en-US" dirty="0" smtClean="0"/>
              <a:t>Rosie </a:t>
            </a:r>
            <a:r>
              <a:rPr lang="en-US" dirty="0"/>
              <a:t>the Riveter – fictional women during WWII to get women involved in the war</a:t>
            </a:r>
          </a:p>
          <a:p>
            <a:r>
              <a:rPr lang="en-US" dirty="0" smtClean="0"/>
              <a:t>Tuskegee </a:t>
            </a:r>
            <a:r>
              <a:rPr lang="en-US" dirty="0"/>
              <a:t>Airmen – first African American pilots </a:t>
            </a:r>
          </a:p>
          <a:p>
            <a:endParaRPr lang="en-US"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7288" y="5029200"/>
            <a:ext cx="383471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088292" cy="268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11610"/>
            <a:ext cx="2228850" cy="3546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290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0"/>
            <a:ext cx="9372600" cy="1200416"/>
          </a:xfrm>
        </p:spPr>
        <p:txBody>
          <a:bodyPr>
            <a:normAutofit/>
          </a:bodyPr>
          <a:lstStyle/>
          <a:p>
            <a:r>
              <a:rPr lang="fr-FR" sz="6600" dirty="0" smtClean="0"/>
              <a:t>Impact on the Civil </a:t>
            </a:r>
            <a:r>
              <a:rPr lang="fr-FR" sz="6600" dirty="0" err="1" smtClean="0"/>
              <a:t>War</a:t>
            </a:r>
            <a:endParaRPr lang="en-US" sz="6600" dirty="0"/>
          </a:p>
        </p:txBody>
      </p:sp>
      <p:sp>
        <p:nvSpPr>
          <p:cNvPr id="3" name="Content Placeholder 2"/>
          <p:cNvSpPr>
            <a:spLocks noGrp="1"/>
          </p:cNvSpPr>
          <p:nvPr>
            <p:ph idx="1"/>
          </p:nvPr>
        </p:nvSpPr>
        <p:spPr>
          <a:xfrm>
            <a:off x="2208213" y="1377460"/>
            <a:ext cx="9372600" cy="4776205"/>
          </a:xfrm>
        </p:spPr>
        <p:txBody>
          <a:bodyPr>
            <a:normAutofit lnSpcReduction="10000"/>
          </a:bodyPr>
          <a:lstStyle/>
          <a:p>
            <a:r>
              <a:rPr lang="en-US" b="1" dirty="0" smtClean="0"/>
              <a:t>Uncle </a:t>
            </a:r>
            <a:r>
              <a:rPr lang="en-US" b="1" dirty="0"/>
              <a:t>Tom’s Cabin </a:t>
            </a:r>
            <a:r>
              <a:rPr lang="en-US" dirty="0"/>
              <a:t>– was one of the many reasons for the Civil War: It outraged people as they learned about the horrors of slavery through reading this book</a:t>
            </a:r>
          </a:p>
          <a:p>
            <a:r>
              <a:rPr lang="en-US" b="1" dirty="0"/>
              <a:t>John Brown’s raid on Harper’s Ferry – </a:t>
            </a:r>
            <a:r>
              <a:rPr lang="en-US" dirty="0"/>
              <a:t>John Brown planned on raiding a military armory (place where the military kept guns and ammunition) and then give the weapons to slaves so they could fight for their freedom. Brown was caught and hung for treason. This incident got people talking negatively about slavery.</a:t>
            </a:r>
          </a:p>
          <a:p>
            <a:r>
              <a:rPr lang="en-US" b="1" dirty="0"/>
              <a:t>How the issue of states’ rights and slavery increased tensions between the North and South – </a:t>
            </a:r>
            <a:r>
              <a:rPr lang="en-US" dirty="0"/>
              <a:t>the Southern states thought they had the right to own slaves; the Northern states did not. This created a major divide between the Northern and Southern states whereas brothers now fought brothers; cousins fought cousins (based on where you lived). </a:t>
            </a:r>
          </a:p>
          <a:p>
            <a:r>
              <a:rPr lang="en-US" b="1" dirty="0"/>
              <a:t>Effects of war on the North and South – </a:t>
            </a:r>
            <a:r>
              <a:rPr lang="en-US" dirty="0"/>
              <a:t>Many Americans died but the conclusion of the war is that slavery was </a:t>
            </a:r>
            <a:r>
              <a:rPr lang="en-US" u="sng" dirty="0"/>
              <a:t>abolished</a:t>
            </a:r>
            <a:r>
              <a:rPr lang="en-US" dirty="0"/>
              <a:t> (slavery ended). </a:t>
            </a:r>
          </a:p>
        </p:txBody>
      </p:sp>
      <p:pic>
        <p:nvPicPr>
          <p:cNvPr id="6146" name="Picture 2" descr="C:\Users\owner\Desktop\JohnSteuartCurry-Tragic-Prelude-c1937-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994" y="2695019"/>
            <a:ext cx="2199718" cy="188933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owner\Desktop\uncle-toms-cab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53" y="1113502"/>
            <a:ext cx="2211859" cy="1308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92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81233"/>
            <a:ext cx="9372600" cy="609600"/>
          </a:xfrm>
        </p:spPr>
        <p:txBody>
          <a:bodyPr/>
          <a:lstStyle/>
          <a:p>
            <a:r>
              <a:rPr lang="en-US" dirty="0" smtClean="0"/>
              <a:t>United Nations</a:t>
            </a:r>
            <a:endParaRPr lang="en-US" dirty="0"/>
          </a:p>
        </p:txBody>
      </p:sp>
      <p:sp>
        <p:nvSpPr>
          <p:cNvPr id="3" name="Content Placeholder 2"/>
          <p:cNvSpPr>
            <a:spLocks noGrp="1"/>
          </p:cNvSpPr>
          <p:nvPr>
            <p:ph idx="1"/>
          </p:nvPr>
        </p:nvSpPr>
        <p:spPr>
          <a:xfrm>
            <a:off x="2220570" y="834081"/>
            <a:ext cx="9372600" cy="4114800"/>
          </a:xfrm>
        </p:spPr>
        <p:txBody>
          <a:bodyPr/>
          <a:lstStyle/>
          <a:p>
            <a:r>
              <a:rPr lang="en-US" sz="2800" dirty="0" smtClean="0"/>
              <a:t>The </a:t>
            </a:r>
            <a:r>
              <a:rPr lang="en-US" sz="2800" dirty="0"/>
              <a:t>U.N. began after World War II to help maintain peace and prevent further World Wars. President Woodrow Wilson had attempted to create a similar organization after World War I called the League of Nations</a:t>
            </a:r>
            <a:r>
              <a:rPr lang="en-US" dirty="0"/>
              <a:t>.</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557848"/>
            <a:ext cx="8077200" cy="4300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688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93590"/>
            <a:ext cx="9372600" cy="486032"/>
          </a:xfrm>
        </p:spPr>
        <p:txBody>
          <a:bodyPr>
            <a:normAutofit fontScale="90000"/>
          </a:bodyPr>
          <a:lstStyle/>
          <a:p>
            <a:r>
              <a:rPr lang="en-US" dirty="0" smtClean="0"/>
              <a:t>Cold War</a:t>
            </a:r>
            <a:endParaRPr lang="en-US" dirty="0"/>
          </a:p>
        </p:txBody>
      </p:sp>
      <p:sp>
        <p:nvSpPr>
          <p:cNvPr id="3" name="Content Placeholder 2"/>
          <p:cNvSpPr>
            <a:spLocks noGrp="1"/>
          </p:cNvSpPr>
          <p:nvPr>
            <p:ph idx="1"/>
          </p:nvPr>
        </p:nvSpPr>
        <p:spPr>
          <a:xfrm>
            <a:off x="2208213" y="729049"/>
            <a:ext cx="9372600" cy="4985951"/>
          </a:xfrm>
        </p:spPr>
        <p:txBody>
          <a:bodyPr>
            <a:normAutofit fontScale="92500" lnSpcReduction="20000"/>
          </a:bodyPr>
          <a:lstStyle/>
          <a:p>
            <a:r>
              <a:rPr lang="en-US" dirty="0"/>
              <a:t>Cold War – war of ideas, words, and threats. The Soviet Union and United States developed atomic weapons and planted spies in each other’s country. </a:t>
            </a:r>
          </a:p>
          <a:p>
            <a:r>
              <a:rPr lang="en-US" dirty="0" smtClean="0"/>
              <a:t>Iron </a:t>
            </a:r>
            <a:r>
              <a:rPr lang="en-US" dirty="0"/>
              <a:t>Curtain – After WWII, Soviet Union claimed control of Europe and guarded the borders so no one could leave to go to other countries</a:t>
            </a:r>
          </a:p>
          <a:p>
            <a:r>
              <a:rPr lang="en-US" dirty="0" smtClean="0"/>
              <a:t>Communism </a:t>
            </a:r>
            <a:r>
              <a:rPr lang="en-US" dirty="0"/>
              <a:t>– government idea to share everything and give up control of your belongings when asked </a:t>
            </a:r>
          </a:p>
          <a:p>
            <a:r>
              <a:rPr lang="en-US" dirty="0" smtClean="0"/>
              <a:t>Berlin </a:t>
            </a:r>
            <a:r>
              <a:rPr lang="en-US" dirty="0"/>
              <a:t>airlift – Great Britain and U.S. maintained control of West Berlin so Stalin could not gain ground</a:t>
            </a:r>
          </a:p>
          <a:p>
            <a:r>
              <a:rPr lang="en-US" dirty="0" smtClean="0"/>
              <a:t>The </a:t>
            </a:r>
            <a:r>
              <a:rPr lang="en-US" dirty="0"/>
              <a:t>Korean War – After WWII Korea broke up into two Koreas (South Korea and North Korea) and have been fighting each other ever since</a:t>
            </a:r>
          </a:p>
          <a:p>
            <a:r>
              <a:rPr lang="en-US" dirty="0" smtClean="0"/>
              <a:t>The </a:t>
            </a:r>
            <a:r>
              <a:rPr lang="en-US" dirty="0"/>
              <a:t>North Atlantic Treaty Organization (NATO) – treaty between U.S., Canada, and other European countries to help each other stay protected against the Soviet Union</a:t>
            </a:r>
          </a:p>
          <a:p>
            <a:r>
              <a:rPr lang="en-US" dirty="0" smtClean="0"/>
              <a:t>Joseph </a:t>
            </a:r>
            <a:r>
              <a:rPr lang="en-US" dirty="0"/>
              <a:t>McCarthy – Term McCarthyism means a witch hunt; Republican who put a witch hunt out for any Communists in the U.S. </a:t>
            </a:r>
          </a:p>
          <a:p>
            <a:r>
              <a:rPr lang="en-US" dirty="0" smtClean="0"/>
              <a:t>Nikita </a:t>
            </a:r>
            <a:r>
              <a:rPr lang="en-US" dirty="0"/>
              <a:t>Khrushchev – he led the Soviet Union during the Cold War</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56" y="0"/>
            <a:ext cx="2267785" cy="359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77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0"/>
            <a:ext cx="9372600" cy="621323"/>
          </a:xfrm>
        </p:spPr>
        <p:txBody>
          <a:bodyPr/>
          <a:lstStyle/>
          <a:p>
            <a:r>
              <a:rPr lang="en-US" dirty="0" smtClean="0"/>
              <a:t>Important People &amp; Events 1950-1975</a:t>
            </a:r>
            <a:endParaRPr lang="en-US" dirty="0"/>
          </a:p>
        </p:txBody>
      </p:sp>
      <p:sp>
        <p:nvSpPr>
          <p:cNvPr id="3" name="Content Placeholder 2"/>
          <p:cNvSpPr>
            <a:spLocks noGrp="1"/>
          </p:cNvSpPr>
          <p:nvPr>
            <p:ph idx="1"/>
          </p:nvPr>
        </p:nvSpPr>
        <p:spPr>
          <a:xfrm>
            <a:off x="2208213" y="926123"/>
            <a:ext cx="9372600" cy="5275385"/>
          </a:xfrm>
        </p:spPr>
        <p:txBody>
          <a:bodyPr>
            <a:normAutofit fontScale="92500" lnSpcReduction="20000"/>
          </a:bodyPr>
          <a:lstStyle/>
          <a:p>
            <a:r>
              <a:rPr lang="en-US" dirty="0" smtClean="0"/>
              <a:t>Cuban </a:t>
            </a:r>
            <a:r>
              <a:rPr lang="en-US" dirty="0"/>
              <a:t>Missile Crisis – President Kennedy imposed a blockade around Cuba; Cuba thought that meant U.S. wanted to go to war so the Soviet Union ‘gave’ Cuba some nuclear missiles; it was the closest the U.S. got to firing missiles during the Cold War. </a:t>
            </a:r>
          </a:p>
          <a:p>
            <a:r>
              <a:rPr lang="en-US" dirty="0" smtClean="0"/>
              <a:t>The </a:t>
            </a:r>
            <a:r>
              <a:rPr lang="en-US" dirty="0"/>
              <a:t>Vietnam War – U.S. lost the Vietnam War – lasted 20 years; many Americans did not think the U.S. should be there fighting </a:t>
            </a:r>
          </a:p>
          <a:p>
            <a:r>
              <a:rPr lang="en-US" dirty="0" smtClean="0"/>
              <a:t>Civil </a:t>
            </a:r>
            <a:r>
              <a:rPr lang="en-US" dirty="0"/>
              <a:t>Rights movement – fight for equality for ALL people</a:t>
            </a:r>
          </a:p>
          <a:p>
            <a:r>
              <a:rPr lang="en-US" dirty="0" smtClean="0"/>
              <a:t>Brown </a:t>
            </a:r>
            <a:r>
              <a:rPr lang="en-US" dirty="0"/>
              <a:t>v. Board of Education (1954) – end segregation in schools </a:t>
            </a:r>
          </a:p>
          <a:p>
            <a:r>
              <a:rPr lang="en-US" dirty="0" smtClean="0"/>
              <a:t>The </a:t>
            </a:r>
            <a:r>
              <a:rPr lang="en-US" dirty="0"/>
              <a:t>Montgomery Bus Boycott – African Americans boycotted (not use) the bus company after Rosa Parks was arrested for not giving up her seat on a bus to a white person </a:t>
            </a:r>
          </a:p>
          <a:p>
            <a:r>
              <a:rPr lang="en-US" dirty="0" smtClean="0"/>
              <a:t>The </a:t>
            </a:r>
            <a:r>
              <a:rPr lang="en-US" dirty="0"/>
              <a:t>March on Washington – 250,000 people peacefully marched in Washington for equal rights </a:t>
            </a:r>
          </a:p>
          <a:p>
            <a:r>
              <a:rPr lang="en-US" dirty="0" smtClean="0"/>
              <a:t>Civil </a:t>
            </a:r>
            <a:r>
              <a:rPr lang="en-US" dirty="0"/>
              <a:t>Rights Act– outlawed ANY form of discrimination</a:t>
            </a:r>
          </a:p>
          <a:p>
            <a:r>
              <a:rPr lang="en-US" dirty="0" smtClean="0"/>
              <a:t>Voting </a:t>
            </a:r>
            <a:r>
              <a:rPr lang="en-US" dirty="0"/>
              <a:t>Rights – outlawed discriminatory voting practices that prohibited poor and illiterate people from voting </a:t>
            </a:r>
          </a:p>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9816"/>
            <a:ext cx="2252662"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34930"/>
            <a:ext cx="2252662" cy="2323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62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31806"/>
            <a:ext cx="9372600" cy="1200416"/>
          </a:xfrm>
        </p:spPr>
        <p:txBody>
          <a:bodyPr/>
          <a:lstStyle/>
          <a:p>
            <a:r>
              <a:rPr lang="en-US" dirty="0" smtClean="0"/>
              <a:t>Important People and Events of 1950-1975 Continued…</a:t>
            </a:r>
            <a:endParaRPr lang="en-US" dirty="0"/>
          </a:p>
        </p:txBody>
      </p:sp>
      <p:sp>
        <p:nvSpPr>
          <p:cNvPr id="3" name="Content Placeholder 2"/>
          <p:cNvSpPr>
            <a:spLocks noGrp="1"/>
          </p:cNvSpPr>
          <p:nvPr>
            <p:ph idx="1"/>
          </p:nvPr>
        </p:nvSpPr>
        <p:spPr>
          <a:xfrm>
            <a:off x="2208213" y="1408670"/>
            <a:ext cx="9372600" cy="4306330"/>
          </a:xfrm>
        </p:spPr>
        <p:txBody>
          <a:bodyPr>
            <a:normAutofit fontScale="92500" lnSpcReduction="10000"/>
          </a:bodyPr>
          <a:lstStyle/>
          <a:p>
            <a:r>
              <a:rPr lang="en-US" dirty="0" smtClean="0"/>
              <a:t>Thurgood </a:t>
            </a:r>
            <a:r>
              <a:rPr lang="en-US" dirty="0"/>
              <a:t>Marshall – first black supreme-court justice judge</a:t>
            </a:r>
          </a:p>
          <a:p>
            <a:r>
              <a:rPr lang="en-US" dirty="0" smtClean="0"/>
              <a:t>Rosa </a:t>
            </a:r>
            <a:r>
              <a:rPr lang="en-US" dirty="0"/>
              <a:t>Parks – fought for civil rights </a:t>
            </a:r>
          </a:p>
          <a:p>
            <a:r>
              <a:rPr lang="en-US" dirty="0" smtClean="0"/>
              <a:t>Martin </a:t>
            </a:r>
            <a:r>
              <a:rPr lang="en-US" dirty="0"/>
              <a:t>Luther King, Jr. – civil rights activist through peaceful protesting </a:t>
            </a:r>
          </a:p>
          <a:p>
            <a:r>
              <a:rPr lang="en-US" dirty="0" smtClean="0"/>
              <a:t>JFK </a:t>
            </a:r>
            <a:r>
              <a:rPr lang="en-US" dirty="0"/>
              <a:t>Assassination – well loved President; his assassination to this day is a mystery with Lee Harvey Oswald claiming he did not kill the President</a:t>
            </a:r>
          </a:p>
          <a:p>
            <a:r>
              <a:rPr lang="en-US" dirty="0" smtClean="0"/>
              <a:t>MLK </a:t>
            </a:r>
            <a:r>
              <a:rPr lang="en-US" dirty="0"/>
              <a:t>Assassination – Martin Luther King was killed for what he believed in; equality for all</a:t>
            </a:r>
          </a:p>
          <a:p>
            <a:r>
              <a:rPr lang="en-US" dirty="0" smtClean="0"/>
              <a:t>Television </a:t>
            </a:r>
            <a:r>
              <a:rPr lang="en-US" dirty="0"/>
              <a:t>– brought the world to the living room; news was able to spread in a faster/more visual way</a:t>
            </a:r>
          </a:p>
          <a:p>
            <a:r>
              <a:rPr lang="en-US" dirty="0" smtClean="0"/>
              <a:t>Space </a:t>
            </a:r>
            <a:r>
              <a:rPr lang="en-US" dirty="0"/>
              <a:t>exploration – during the Cold War, the Soviet Union and U.S. were in a race to send the first person to the moon – this symbolized who the technology leader in the world was</a:t>
            </a:r>
          </a:p>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137719" cy="261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88391"/>
            <a:ext cx="2137719" cy="188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77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Locate the Following on a Map</a:t>
            </a:r>
            <a:endParaRPr lang="en-US" dirty="0"/>
          </a:p>
        </p:txBody>
      </p:sp>
      <p:sp>
        <p:nvSpPr>
          <p:cNvPr id="3" name="Content Placeholder 2"/>
          <p:cNvSpPr>
            <a:spLocks noGrp="1"/>
          </p:cNvSpPr>
          <p:nvPr>
            <p:ph idx="1"/>
          </p:nvPr>
        </p:nvSpPr>
        <p:spPr/>
        <p:txBody>
          <a:bodyPr/>
          <a:lstStyle/>
          <a:p>
            <a:r>
              <a:rPr lang="en-US" sz="2800" dirty="0" smtClean="0"/>
              <a:t>Grand Canyon – in Arizona </a:t>
            </a:r>
          </a:p>
          <a:p>
            <a:endParaRPr lang="en-US" dirty="0"/>
          </a:p>
        </p:txBody>
      </p:sp>
      <p:pic>
        <p:nvPicPr>
          <p:cNvPr id="4" name="Picture 3" descr="https://encrypted-tbn0.gstatic.com/images?q=tbn:ANd9GcQyAkHxu_M0y_zM2kkqP7UytMjAKRGMnZA4i705uHmhTbkWX7xR"/>
          <p:cNvPicPr/>
          <p:nvPr/>
        </p:nvPicPr>
        <p:blipFill>
          <a:blip r:embed="rId2">
            <a:extLst>
              <a:ext uri="{28A0092B-C50C-407E-A947-70E740481C1C}">
                <a14:useLocalDpi xmlns:a14="http://schemas.microsoft.com/office/drawing/2010/main" val="0"/>
              </a:ext>
            </a:extLst>
          </a:blip>
          <a:srcRect/>
          <a:stretch>
            <a:fillRect/>
          </a:stretch>
        </p:blipFill>
        <p:spPr bwMode="auto">
          <a:xfrm>
            <a:off x="2522195" y="2113085"/>
            <a:ext cx="5250205" cy="2927838"/>
          </a:xfrm>
          <a:prstGeom prst="rect">
            <a:avLst/>
          </a:prstGeom>
          <a:noFill/>
          <a:ln>
            <a:noFill/>
          </a:ln>
        </p:spPr>
      </p:pic>
    </p:spTree>
    <p:extLst>
      <p:ext uri="{BB962C8B-B14F-4D97-AF65-F5344CB8AC3E}">
        <p14:creationId xmlns:p14="http://schemas.microsoft.com/office/powerpoint/2010/main" val="373589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Locate on a Map</a:t>
            </a:r>
            <a:endParaRPr lang="en-US" dirty="0"/>
          </a:p>
        </p:txBody>
      </p:sp>
      <p:sp>
        <p:nvSpPr>
          <p:cNvPr id="3" name="Content Placeholder 2"/>
          <p:cNvSpPr>
            <a:spLocks noGrp="1"/>
          </p:cNvSpPr>
          <p:nvPr>
            <p:ph idx="1"/>
          </p:nvPr>
        </p:nvSpPr>
        <p:spPr/>
        <p:txBody>
          <a:bodyPr/>
          <a:lstStyle/>
          <a:p>
            <a:r>
              <a:rPr lang="en-US" sz="2800" dirty="0" smtClean="0"/>
              <a:t>Salton </a:t>
            </a:r>
            <a:r>
              <a:rPr lang="en-US" sz="2800" dirty="0"/>
              <a:t>Sea – in </a:t>
            </a:r>
            <a:r>
              <a:rPr lang="en-US" sz="2800" dirty="0" smtClean="0"/>
              <a:t>California</a:t>
            </a:r>
          </a:p>
          <a:p>
            <a:endParaRPr lang="en-US" dirty="0"/>
          </a:p>
        </p:txBody>
      </p:sp>
      <p:pic>
        <p:nvPicPr>
          <p:cNvPr id="4" name="Picture 3" descr="https://encrypted-tbn1.gstatic.com/images?q=tbn:ANd9GcQhxMDaiuw8ed4T7ShbRwmlcCg36UOO0XGlJeGBXBuwCTArEqFN2Q"/>
          <p:cNvPicPr/>
          <p:nvPr/>
        </p:nvPicPr>
        <p:blipFill>
          <a:blip r:embed="rId2">
            <a:extLst>
              <a:ext uri="{28A0092B-C50C-407E-A947-70E740481C1C}">
                <a14:useLocalDpi xmlns:a14="http://schemas.microsoft.com/office/drawing/2010/main" val="0"/>
              </a:ext>
            </a:extLst>
          </a:blip>
          <a:srcRect/>
          <a:stretch>
            <a:fillRect/>
          </a:stretch>
        </p:blipFill>
        <p:spPr bwMode="auto">
          <a:xfrm>
            <a:off x="2308028" y="2295525"/>
            <a:ext cx="5546433" cy="2979860"/>
          </a:xfrm>
          <a:prstGeom prst="rect">
            <a:avLst/>
          </a:prstGeom>
          <a:noFill/>
          <a:ln>
            <a:noFill/>
          </a:ln>
        </p:spPr>
      </p:pic>
    </p:spTree>
    <p:extLst>
      <p:ext uri="{BB962C8B-B14F-4D97-AF65-F5344CB8AC3E}">
        <p14:creationId xmlns:p14="http://schemas.microsoft.com/office/powerpoint/2010/main" val="108958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Locate </a:t>
            </a:r>
            <a:endParaRPr lang="en-US" dirty="0"/>
          </a:p>
        </p:txBody>
      </p:sp>
      <p:sp>
        <p:nvSpPr>
          <p:cNvPr id="3" name="Content Placeholder 2"/>
          <p:cNvSpPr>
            <a:spLocks noGrp="1"/>
          </p:cNvSpPr>
          <p:nvPr>
            <p:ph idx="1"/>
          </p:nvPr>
        </p:nvSpPr>
        <p:spPr/>
        <p:txBody>
          <a:bodyPr/>
          <a:lstStyle/>
          <a:p>
            <a:r>
              <a:rPr lang="en-US" sz="2800" dirty="0" smtClean="0"/>
              <a:t>Great Salt Lake – Utah</a:t>
            </a:r>
          </a:p>
          <a:p>
            <a:endParaRPr lang="en-US" dirty="0"/>
          </a:p>
        </p:txBody>
      </p:sp>
      <p:pic>
        <p:nvPicPr>
          <p:cNvPr id="4" name="Picture 3" descr="https://encrypted-tbn0.gstatic.com/images?q=tbn:ANd9GcRrm9tjaI0XkSo1mkhVkcWL-f0S_674NfiuQLb84xPieO8XP6Fq6A"/>
          <p:cNvPicPr/>
          <p:nvPr/>
        </p:nvPicPr>
        <p:blipFill>
          <a:blip r:embed="rId2">
            <a:extLst>
              <a:ext uri="{28A0092B-C50C-407E-A947-70E740481C1C}">
                <a14:useLocalDpi xmlns:a14="http://schemas.microsoft.com/office/drawing/2010/main" val="0"/>
              </a:ext>
            </a:extLst>
          </a:blip>
          <a:srcRect/>
          <a:stretch>
            <a:fillRect/>
          </a:stretch>
        </p:blipFill>
        <p:spPr bwMode="auto">
          <a:xfrm>
            <a:off x="2604355" y="2095134"/>
            <a:ext cx="4874968" cy="3567112"/>
          </a:xfrm>
          <a:prstGeom prst="rect">
            <a:avLst/>
          </a:prstGeom>
          <a:noFill/>
          <a:ln>
            <a:noFill/>
          </a:ln>
        </p:spPr>
      </p:pic>
    </p:spTree>
    <p:extLst>
      <p:ext uri="{BB962C8B-B14F-4D97-AF65-F5344CB8AC3E}">
        <p14:creationId xmlns:p14="http://schemas.microsoft.com/office/powerpoint/2010/main" val="236857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Lcoate</a:t>
            </a:r>
            <a:endParaRPr lang="en-US" dirty="0"/>
          </a:p>
        </p:txBody>
      </p:sp>
      <p:sp>
        <p:nvSpPr>
          <p:cNvPr id="3" name="Content Placeholder 2"/>
          <p:cNvSpPr>
            <a:spLocks noGrp="1"/>
          </p:cNvSpPr>
          <p:nvPr>
            <p:ph idx="1"/>
          </p:nvPr>
        </p:nvSpPr>
        <p:spPr/>
        <p:txBody>
          <a:bodyPr/>
          <a:lstStyle/>
          <a:p>
            <a:r>
              <a:rPr lang="en-US" dirty="0" smtClean="0"/>
              <a:t>Mojave Desert – Las Vegas</a:t>
            </a:r>
          </a:p>
          <a:p>
            <a:endParaRPr lang="en-US" dirty="0"/>
          </a:p>
        </p:txBody>
      </p:sp>
      <p:pic>
        <p:nvPicPr>
          <p:cNvPr id="4" name="Picture 3" descr="https://encrypted-tbn3.gstatic.com/images?q=tbn:ANd9GcTvF5rnBlqPtXhl8BZORPtNHHGGS0Xr8J9S7r9EnAr0IMREmJRJ"/>
          <p:cNvPicPr/>
          <p:nvPr/>
        </p:nvPicPr>
        <p:blipFill>
          <a:blip r:embed="rId2">
            <a:extLst>
              <a:ext uri="{28A0092B-C50C-407E-A947-70E740481C1C}">
                <a14:useLocalDpi xmlns:a14="http://schemas.microsoft.com/office/drawing/2010/main" val="0"/>
              </a:ext>
            </a:extLst>
          </a:blip>
          <a:srcRect/>
          <a:stretch>
            <a:fillRect/>
          </a:stretch>
        </p:blipFill>
        <p:spPr bwMode="auto">
          <a:xfrm>
            <a:off x="2457083" y="2178294"/>
            <a:ext cx="5397379" cy="3272937"/>
          </a:xfrm>
          <a:prstGeom prst="rect">
            <a:avLst/>
          </a:prstGeom>
          <a:noFill/>
          <a:ln>
            <a:noFill/>
          </a:ln>
        </p:spPr>
      </p:pic>
    </p:spTree>
    <p:extLst>
      <p:ext uri="{BB962C8B-B14F-4D97-AF65-F5344CB8AC3E}">
        <p14:creationId xmlns:p14="http://schemas.microsoft.com/office/powerpoint/2010/main" val="11092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Chisholm Trail - goes through </a:t>
            </a:r>
            <a:r>
              <a:rPr lang="en-US" dirty="0" smtClean="0"/>
              <a:t/>
            </a:r>
            <a:br>
              <a:rPr lang="en-US" dirty="0" smtClean="0"/>
            </a:br>
            <a:r>
              <a:rPr lang="en-US" dirty="0" smtClean="0"/>
              <a:t>Kansas</a:t>
            </a:r>
            <a:r>
              <a:rPr lang="en-US" dirty="0"/>
              <a:t>, Oklahoma, and Texas</a:t>
            </a:r>
          </a:p>
        </p:txBody>
      </p:sp>
      <p:pic>
        <p:nvPicPr>
          <p:cNvPr id="4" name="Content Placeholder 3" descr="https://encrypted-tbn2.gstatic.com/images?q=tbn:ANd9GcRv_Qpfl7HsyGUnpV07nDoU_yf7PybAJJdcAMt9hTuytbmWla3b"/>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8700" y="1664677"/>
            <a:ext cx="5884008" cy="3481754"/>
          </a:xfrm>
          <a:prstGeom prst="rect">
            <a:avLst/>
          </a:prstGeom>
          <a:noFill/>
          <a:ln>
            <a:noFill/>
          </a:ln>
        </p:spPr>
      </p:pic>
    </p:spTree>
    <p:extLst>
      <p:ext uri="{BB962C8B-B14F-4D97-AF65-F5344CB8AC3E}">
        <p14:creationId xmlns:p14="http://schemas.microsoft.com/office/powerpoint/2010/main" val="325466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Locate</a:t>
            </a:r>
            <a:endParaRPr lang="en-US" dirty="0"/>
          </a:p>
        </p:txBody>
      </p:sp>
      <p:sp>
        <p:nvSpPr>
          <p:cNvPr id="3" name="Content Placeholder 2"/>
          <p:cNvSpPr>
            <a:spLocks noGrp="1"/>
          </p:cNvSpPr>
          <p:nvPr>
            <p:ph idx="1"/>
          </p:nvPr>
        </p:nvSpPr>
        <p:spPr/>
        <p:txBody>
          <a:bodyPr/>
          <a:lstStyle/>
          <a:p>
            <a:r>
              <a:rPr lang="en-US" dirty="0" smtClean="0"/>
              <a:t>Pittsburgh, PA</a:t>
            </a:r>
          </a:p>
          <a:p>
            <a:endParaRPr lang="en-US" dirty="0"/>
          </a:p>
        </p:txBody>
      </p:sp>
      <p:pic>
        <p:nvPicPr>
          <p:cNvPr id="1026" name="Picture 2" descr="C:\Users\owner\Desktop\pittsburgh_p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674" y="2129936"/>
            <a:ext cx="4425217" cy="348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17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Civil War Battles</a:t>
            </a:r>
            <a:endParaRPr lang="en-US" dirty="0"/>
          </a:p>
        </p:txBody>
      </p:sp>
      <p:sp>
        <p:nvSpPr>
          <p:cNvPr id="3" name="Content Placeholder 2"/>
          <p:cNvSpPr>
            <a:spLocks noGrp="1"/>
          </p:cNvSpPr>
          <p:nvPr>
            <p:ph idx="1"/>
          </p:nvPr>
        </p:nvSpPr>
        <p:spPr/>
        <p:txBody>
          <a:bodyPr/>
          <a:lstStyle/>
          <a:p>
            <a:r>
              <a:rPr lang="en-US" dirty="0"/>
              <a:t>Fort Sumter – first battle of the Civil War</a:t>
            </a:r>
          </a:p>
          <a:p>
            <a:r>
              <a:rPr lang="en-US" dirty="0"/>
              <a:t>Gettysburg – battle that was the turning point for the North</a:t>
            </a:r>
          </a:p>
          <a:p>
            <a:r>
              <a:rPr lang="en-US" dirty="0"/>
              <a:t>The Atlanta Campaign – General Sherman (Union) marched south to GA to destroy the morale (how people feel) of the South</a:t>
            </a:r>
          </a:p>
          <a:p>
            <a:r>
              <a:rPr lang="en-US" dirty="0"/>
              <a:t>Sherman’s March to the Sea – After destroying Atlanta, General Sherman continued to the Atlantic Ocean with the hope that if he destroyed everything in his path, the South would give up</a:t>
            </a:r>
          </a:p>
          <a:p>
            <a:r>
              <a:rPr lang="en-US" dirty="0"/>
              <a:t>Appomattox Court House – Where Robert E. Lee (South) surrendered. END OF THE CIVIL WAR! </a:t>
            </a:r>
          </a:p>
          <a:p>
            <a:endParaRPr lang="en-US" dirty="0"/>
          </a:p>
        </p:txBody>
      </p:sp>
      <p:pic>
        <p:nvPicPr>
          <p:cNvPr id="7170" name="Picture 2" descr="http://www.sonofthesouth.net/leefoundation/civil-war/1864/june/battl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5839" y="1"/>
            <a:ext cx="4716162" cy="203886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civilwar.org/photos/galleries/fort-sumter/images/sumteronfire7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4843848"/>
            <a:ext cx="7239000" cy="206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31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Locate</a:t>
            </a:r>
            <a:endParaRPr lang="en-US" dirty="0"/>
          </a:p>
        </p:txBody>
      </p:sp>
      <p:sp>
        <p:nvSpPr>
          <p:cNvPr id="3" name="Content Placeholder 2"/>
          <p:cNvSpPr>
            <a:spLocks noGrp="1"/>
          </p:cNvSpPr>
          <p:nvPr>
            <p:ph idx="1"/>
          </p:nvPr>
        </p:nvSpPr>
        <p:spPr/>
        <p:txBody>
          <a:bodyPr/>
          <a:lstStyle/>
          <a:p>
            <a:r>
              <a:rPr lang="en-US" sz="2800" dirty="0" smtClean="0"/>
              <a:t>Kitty Hawk, NC</a:t>
            </a:r>
          </a:p>
          <a:p>
            <a:endParaRPr lang="en-US" dirty="0"/>
          </a:p>
        </p:txBody>
      </p:sp>
      <p:pic>
        <p:nvPicPr>
          <p:cNvPr id="2050" name="Picture 2" descr="C:\Users\owner\Desktop\NC_1941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799" y="2479064"/>
            <a:ext cx="5726723" cy="320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86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Pearl Harbor, HI</a:t>
            </a:r>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owner\Desktop\pearlharbor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736" y="1616075"/>
            <a:ext cx="5615109" cy="3776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06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Montgomery, AL</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Users\owner\Desktop\fr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532" y="1607161"/>
            <a:ext cx="6476268"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6490" y="152400"/>
            <a:ext cx="9372600" cy="644769"/>
          </a:xfrm>
        </p:spPr>
        <p:txBody>
          <a:bodyPr/>
          <a:lstStyle/>
          <a:p>
            <a:r>
              <a:rPr lang="en-US" dirty="0" smtClean="0"/>
              <a:t>Government/Civics</a:t>
            </a:r>
            <a:endParaRPr lang="en-US" dirty="0"/>
          </a:p>
        </p:txBody>
      </p:sp>
      <p:sp>
        <p:nvSpPr>
          <p:cNvPr id="3" name="Content Placeholder 2"/>
          <p:cNvSpPr>
            <a:spLocks noGrp="1"/>
          </p:cNvSpPr>
          <p:nvPr>
            <p:ph idx="1"/>
          </p:nvPr>
        </p:nvSpPr>
        <p:spPr>
          <a:xfrm>
            <a:off x="2196490" y="838199"/>
            <a:ext cx="9372600" cy="5222632"/>
          </a:xfrm>
        </p:spPr>
        <p:txBody>
          <a:bodyPr>
            <a:normAutofit fontScale="70000" lnSpcReduction="20000"/>
          </a:bodyPr>
          <a:lstStyle/>
          <a:p>
            <a:r>
              <a:rPr lang="en-US" dirty="0" smtClean="0"/>
              <a:t>Citizen’s </a:t>
            </a:r>
            <a:r>
              <a:rPr lang="en-US" dirty="0"/>
              <a:t>rights are protected by the U.S. Constitution </a:t>
            </a:r>
          </a:p>
          <a:p>
            <a:r>
              <a:rPr lang="en-US" dirty="0" smtClean="0"/>
              <a:t>Citizen’s </a:t>
            </a:r>
            <a:r>
              <a:rPr lang="en-US" dirty="0"/>
              <a:t>have responsibilities – ‘rights’ are not free </a:t>
            </a:r>
          </a:p>
          <a:p>
            <a:r>
              <a:rPr lang="en-US" dirty="0" smtClean="0"/>
              <a:t>Bill </a:t>
            </a:r>
            <a:r>
              <a:rPr lang="en-US" dirty="0"/>
              <a:t>of Rights </a:t>
            </a:r>
          </a:p>
          <a:p>
            <a:r>
              <a:rPr lang="en-US" dirty="0" smtClean="0"/>
              <a:t>Amendment </a:t>
            </a:r>
            <a:r>
              <a:rPr lang="en-US" dirty="0"/>
              <a:t>1 – right for free speech</a:t>
            </a:r>
          </a:p>
          <a:p>
            <a:r>
              <a:rPr lang="en-US" dirty="0" smtClean="0"/>
              <a:t>Amendment </a:t>
            </a:r>
            <a:r>
              <a:rPr lang="en-US" dirty="0"/>
              <a:t>2 – right to own guns</a:t>
            </a:r>
          </a:p>
          <a:p>
            <a:r>
              <a:rPr lang="en-US" dirty="0" smtClean="0"/>
              <a:t>Amendment </a:t>
            </a:r>
            <a:r>
              <a:rPr lang="en-US" dirty="0"/>
              <a:t>3 – people cannot be forced to keep soldiers in their homes </a:t>
            </a:r>
          </a:p>
          <a:p>
            <a:r>
              <a:rPr lang="en-US" dirty="0" smtClean="0"/>
              <a:t>Amendment </a:t>
            </a:r>
            <a:r>
              <a:rPr lang="en-US" dirty="0"/>
              <a:t>4 – cops need a warrant to search your property</a:t>
            </a:r>
          </a:p>
          <a:p>
            <a:r>
              <a:rPr lang="en-US" dirty="0" smtClean="0"/>
              <a:t>Amendment 5 </a:t>
            </a:r>
            <a:r>
              <a:rPr lang="en-US" dirty="0"/>
              <a:t>– you do not have to tell on yourself if you get in trouble </a:t>
            </a:r>
          </a:p>
          <a:p>
            <a:r>
              <a:rPr lang="en-US" dirty="0" smtClean="0"/>
              <a:t>Amendment </a:t>
            </a:r>
            <a:r>
              <a:rPr lang="en-US" dirty="0"/>
              <a:t>6 – right to a jury</a:t>
            </a:r>
          </a:p>
          <a:p>
            <a:r>
              <a:rPr lang="en-US" dirty="0" smtClean="0"/>
              <a:t>Amendment </a:t>
            </a:r>
            <a:r>
              <a:rPr lang="en-US" dirty="0"/>
              <a:t>7 – if sued, and amount is over $20.00, the case may be decided by a jury</a:t>
            </a:r>
          </a:p>
          <a:p>
            <a:r>
              <a:rPr lang="en-US" dirty="0" smtClean="0"/>
              <a:t>Amendment </a:t>
            </a:r>
            <a:r>
              <a:rPr lang="en-US" dirty="0"/>
              <a:t>8 – right against cruel and unusual punishment</a:t>
            </a:r>
          </a:p>
          <a:p>
            <a:r>
              <a:rPr lang="en-US" dirty="0" smtClean="0"/>
              <a:t>Amendment </a:t>
            </a:r>
            <a:r>
              <a:rPr lang="en-US" dirty="0"/>
              <a:t>9 – people have other rights than these listed</a:t>
            </a:r>
          </a:p>
          <a:p>
            <a:r>
              <a:rPr lang="en-US" dirty="0" smtClean="0"/>
              <a:t>Amendment </a:t>
            </a:r>
            <a:r>
              <a:rPr lang="en-US" dirty="0"/>
              <a:t>10 – powers not given to the national government are given to the states </a:t>
            </a:r>
          </a:p>
          <a:p>
            <a:r>
              <a:rPr lang="en-US" dirty="0" smtClean="0"/>
              <a:t>Due </a:t>
            </a:r>
            <a:r>
              <a:rPr lang="en-US" dirty="0"/>
              <a:t>process – states must respect all the legal rights owed to a person</a:t>
            </a:r>
          </a:p>
          <a:p>
            <a:endParaRPr lang="en-US" dirty="0"/>
          </a:p>
        </p:txBody>
      </p:sp>
    </p:spTree>
    <p:extLst>
      <p:ext uri="{BB962C8B-B14F-4D97-AF65-F5344CB8AC3E}">
        <p14:creationId xmlns:p14="http://schemas.microsoft.com/office/powerpoint/2010/main" val="315748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How did factors such as population, transportation, and resources influence industrial location in the United States between the end of the Civil War and 1900? </a:t>
            </a:r>
          </a:p>
        </p:txBody>
      </p:sp>
      <p:sp>
        <p:nvSpPr>
          <p:cNvPr id="3" name="Content Placeholder 2"/>
          <p:cNvSpPr>
            <a:spLocks noGrp="1"/>
          </p:cNvSpPr>
          <p:nvPr>
            <p:ph idx="1"/>
          </p:nvPr>
        </p:nvSpPr>
        <p:spPr/>
        <p:txBody>
          <a:bodyPr/>
          <a:lstStyle/>
          <a:p>
            <a:r>
              <a:rPr lang="en-US" dirty="0" smtClean="0"/>
              <a:t>Big </a:t>
            </a:r>
            <a:r>
              <a:rPr lang="en-US" dirty="0"/>
              <a:t>business and inventors played a key role to prosperity </a:t>
            </a:r>
          </a:p>
          <a:p>
            <a:r>
              <a:rPr lang="en-US" dirty="0" smtClean="0"/>
              <a:t>Oil </a:t>
            </a:r>
            <a:r>
              <a:rPr lang="en-US" dirty="0"/>
              <a:t>production was big – very important to live in an area where there was gold or oil </a:t>
            </a:r>
          </a:p>
          <a:p>
            <a:r>
              <a:rPr lang="en-US" dirty="0" smtClean="0"/>
              <a:t>many </a:t>
            </a:r>
            <a:r>
              <a:rPr lang="en-US" dirty="0"/>
              <a:t>people immigrated to the U.S. – increased population means reduction in available jobs</a:t>
            </a:r>
          </a:p>
          <a:p>
            <a:r>
              <a:rPr lang="en-US" dirty="0" smtClean="0"/>
              <a:t>rapid </a:t>
            </a:r>
            <a:r>
              <a:rPr lang="en-US" dirty="0"/>
              <a:t>transit like trains allowed people to work farther away from their homes</a:t>
            </a:r>
          </a:p>
          <a:p>
            <a:r>
              <a:rPr lang="en-US" dirty="0" smtClean="0"/>
              <a:t>skyscrapers </a:t>
            </a:r>
            <a:r>
              <a:rPr lang="en-US" dirty="0"/>
              <a:t>(tall buildings) were built – Chicago </a:t>
            </a:r>
          </a:p>
          <a:p>
            <a:r>
              <a:rPr lang="en-US" dirty="0" smtClean="0"/>
              <a:t>steel </a:t>
            </a:r>
            <a:r>
              <a:rPr lang="en-US" dirty="0"/>
              <a:t>cities – Pittsburg</a:t>
            </a:r>
          </a:p>
          <a:p>
            <a:endParaRPr lang="en-US" dirty="0"/>
          </a:p>
        </p:txBody>
      </p:sp>
      <p:pic>
        <p:nvPicPr>
          <p:cNvPr id="4" name="Picture 3" descr="SP52-NA5B-NHN-273"/>
          <p:cNvPicPr/>
          <p:nvPr/>
        </p:nvPicPr>
        <p:blipFill>
          <a:blip r:embed="rId2">
            <a:extLst>
              <a:ext uri="{28A0092B-C50C-407E-A947-70E740481C1C}">
                <a14:useLocalDpi xmlns:a14="http://schemas.microsoft.com/office/drawing/2010/main" val="0"/>
              </a:ext>
            </a:extLst>
          </a:blip>
          <a:srcRect b="52197"/>
          <a:stretch>
            <a:fillRect/>
          </a:stretch>
        </p:blipFill>
        <p:spPr bwMode="auto">
          <a:xfrm>
            <a:off x="5627077" y="4572000"/>
            <a:ext cx="6564923" cy="2286000"/>
          </a:xfrm>
          <a:prstGeom prst="rect">
            <a:avLst/>
          </a:prstGeom>
          <a:noFill/>
          <a:extLst/>
        </p:spPr>
      </p:pic>
    </p:spTree>
    <p:extLst>
      <p:ext uri="{BB962C8B-B14F-4D97-AF65-F5344CB8AC3E}">
        <p14:creationId xmlns:p14="http://schemas.microsoft.com/office/powerpoint/2010/main" val="272710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Amendments</a:t>
            </a:r>
            <a:endParaRPr lang="en-US" dirty="0"/>
          </a:p>
        </p:txBody>
      </p:sp>
      <p:sp>
        <p:nvSpPr>
          <p:cNvPr id="3" name="Content Placeholder 2"/>
          <p:cNvSpPr>
            <a:spLocks noGrp="1"/>
          </p:cNvSpPr>
          <p:nvPr>
            <p:ph idx="1"/>
          </p:nvPr>
        </p:nvSpPr>
        <p:spPr/>
        <p:txBody>
          <a:bodyPr/>
          <a:lstStyle/>
          <a:p>
            <a:r>
              <a:rPr lang="en-US" dirty="0" smtClean="0"/>
              <a:t>12th </a:t>
            </a:r>
            <a:r>
              <a:rPr lang="en-US" dirty="0"/>
              <a:t>Amendment – vote for a president every four years</a:t>
            </a:r>
          </a:p>
          <a:p>
            <a:r>
              <a:rPr lang="en-US" dirty="0" smtClean="0"/>
              <a:t>17th </a:t>
            </a:r>
            <a:r>
              <a:rPr lang="en-US" dirty="0"/>
              <a:t>Amendment – people living in their state votes for THEIR legislators (senators, </a:t>
            </a:r>
            <a:r>
              <a:rPr lang="en-US" dirty="0" err="1"/>
              <a:t>etc</a:t>
            </a:r>
            <a:r>
              <a:rPr lang="en-US" dirty="0"/>
              <a:t>)</a:t>
            </a:r>
          </a:p>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0" y="3819525"/>
            <a:ext cx="24765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291" y="3819524"/>
            <a:ext cx="4467225"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86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218303"/>
            <a:ext cx="9372600" cy="696097"/>
          </a:xfrm>
        </p:spPr>
        <p:txBody>
          <a:bodyPr/>
          <a:lstStyle/>
          <a:p>
            <a:r>
              <a:rPr lang="en-US" dirty="0" smtClean="0"/>
              <a:t>Four Major Sectors of the U.S. Economy</a:t>
            </a:r>
            <a:endParaRPr lang="en-US" dirty="0"/>
          </a:p>
        </p:txBody>
      </p:sp>
      <p:sp>
        <p:nvSpPr>
          <p:cNvPr id="3" name="Content Placeholder 2"/>
          <p:cNvSpPr>
            <a:spLocks noGrp="1"/>
          </p:cNvSpPr>
          <p:nvPr>
            <p:ph idx="1"/>
          </p:nvPr>
        </p:nvSpPr>
        <p:spPr/>
        <p:txBody>
          <a:bodyPr/>
          <a:lstStyle/>
          <a:p>
            <a:r>
              <a:rPr lang="en-US" dirty="0"/>
              <a:t>household – said to be the most important of the four sectors – this is the production of goods for their own consumption (make clothes; garden) </a:t>
            </a:r>
          </a:p>
          <a:p>
            <a:r>
              <a:rPr lang="en-US" dirty="0" smtClean="0"/>
              <a:t>private </a:t>
            </a:r>
            <a:r>
              <a:rPr lang="en-US" dirty="0"/>
              <a:t>business – small business owners stabilize the economy; keeps unemployment rates low; consumerism higher</a:t>
            </a:r>
          </a:p>
          <a:p>
            <a:r>
              <a:rPr lang="en-US" dirty="0" smtClean="0"/>
              <a:t>banks  </a:t>
            </a:r>
            <a:r>
              <a:rPr lang="en-US" dirty="0"/>
              <a:t>- banks lend people money for businesses, etc. They can also invest in other sectors which help the economy too </a:t>
            </a:r>
          </a:p>
          <a:p>
            <a:r>
              <a:rPr lang="en-US" dirty="0" smtClean="0"/>
              <a:t>government </a:t>
            </a:r>
            <a:r>
              <a:rPr lang="en-US" dirty="0"/>
              <a:t>– help regulate business; keep people honest; people’s taxes help pay for industries that provide jobs </a:t>
            </a:r>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44995"/>
            <a:ext cx="2857500" cy="2113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722" y="4744995"/>
            <a:ext cx="2692743" cy="2113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283" y="4744996"/>
            <a:ext cx="2857500" cy="2113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9758" y="4819650"/>
            <a:ext cx="3212242"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37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856" y="119449"/>
            <a:ext cx="9372600" cy="668215"/>
          </a:xfrm>
        </p:spPr>
        <p:txBody>
          <a:bodyPr>
            <a:normAutofit/>
          </a:bodyPr>
          <a:lstStyle/>
          <a:p>
            <a:r>
              <a:rPr lang="en-US" sz="2800" dirty="0"/>
              <a:t>Consumer and Business Interaction in the Economy </a:t>
            </a:r>
          </a:p>
        </p:txBody>
      </p:sp>
      <p:sp>
        <p:nvSpPr>
          <p:cNvPr id="3" name="Content Placeholder 2"/>
          <p:cNvSpPr>
            <a:spLocks noGrp="1"/>
          </p:cNvSpPr>
          <p:nvPr>
            <p:ph idx="1"/>
          </p:nvPr>
        </p:nvSpPr>
        <p:spPr>
          <a:xfrm>
            <a:off x="2220569" y="843111"/>
            <a:ext cx="9372600" cy="4624754"/>
          </a:xfrm>
        </p:spPr>
        <p:txBody>
          <a:bodyPr/>
          <a:lstStyle/>
          <a:p>
            <a:r>
              <a:rPr lang="en-US" dirty="0" smtClean="0"/>
              <a:t>competition </a:t>
            </a:r>
            <a:r>
              <a:rPr lang="en-US" dirty="0"/>
              <a:t>– keeps prices of products down</a:t>
            </a:r>
          </a:p>
          <a:p>
            <a:r>
              <a:rPr lang="en-US" dirty="0" smtClean="0"/>
              <a:t>monopoly </a:t>
            </a:r>
            <a:r>
              <a:rPr lang="en-US" dirty="0"/>
              <a:t>– only one business sells something so the price is higher </a:t>
            </a:r>
          </a:p>
          <a:p>
            <a:r>
              <a:rPr lang="en-US" dirty="0" smtClean="0"/>
              <a:t>consumers </a:t>
            </a:r>
            <a:r>
              <a:rPr lang="en-US" dirty="0"/>
              <a:t>– buy products</a:t>
            </a:r>
          </a:p>
          <a:p>
            <a:r>
              <a:rPr lang="en-US" dirty="0" smtClean="0"/>
              <a:t>businesses </a:t>
            </a:r>
            <a:r>
              <a:rPr lang="en-US" dirty="0"/>
              <a:t>– sell products</a:t>
            </a:r>
          </a:p>
          <a:p>
            <a:r>
              <a:rPr lang="en-US" dirty="0" smtClean="0"/>
              <a:t>when </a:t>
            </a:r>
            <a:r>
              <a:rPr lang="en-US" dirty="0"/>
              <a:t>products are discounted or on sale, people will buy more (Black Friday – day after Thanksgiving $59.1 BILLION in sales the weekend after Thanksgiving because of awesome deals)</a:t>
            </a:r>
          </a:p>
          <a:p>
            <a:r>
              <a:rPr lang="en-US" dirty="0" smtClean="0"/>
              <a:t>people </a:t>
            </a:r>
            <a:r>
              <a:rPr lang="en-US" dirty="0"/>
              <a:t>‘sell’ their labor (work) to businesses for money</a:t>
            </a:r>
          </a:p>
          <a:p>
            <a:r>
              <a:rPr lang="en-US" dirty="0" smtClean="0"/>
              <a:t>it </a:t>
            </a:r>
            <a:r>
              <a:rPr lang="en-US" dirty="0"/>
              <a:t>takes a lot of money to make new products – people/companies take a risk to start a new business: “GOTTA SPEND $$$$ TO MAKE $$$” </a:t>
            </a:r>
          </a:p>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0" y="5090984"/>
            <a:ext cx="2857500" cy="176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090984"/>
            <a:ext cx="2857500" cy="176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3802" y="5090984"/>
            <a:ext cx="2857500" cy="176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27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205946"/>
            <a:ext cx="9372600" cy="634314"/>
          </a:xfrm>
        </p:spPr>
        <p:txBody>
          <a:bodyPr/>
          <a:lstStyle/>
          <a:p>
            <a:r>
              <a:rPr lang="en-US" dirty="0" smtClean="0"/>
              <a:t>Economics</a:t>
            </a:r>
            <a:endParaRPr lang="en-US" dirty="0"/>
          </a:p>
        </p:txBody>
      </p:sp>
      <p:sp>
        <p:nvSpPr>
          <p:cNvPr id="3" name="Content Placeholder 2"/>
          <p:cNvSpPr>
            <a:spLocks noGrp="1"/>
          </p:cNvSpPr>
          <p:nvPr>
            <p:ph idx="1"/>
          </p:nvPr>
        </p:nvSpPr>
        <p:spPr>
          <a:xfrm>
            <a:off x="2257640" y="858795"/>
            <a:ext cx="9372600" cy="4114800"/>
          </a:xfrm>
        </p:spPr>
        <p:txBody>
          <a:bodyPr/>
          <a:lstStyle/>
          <a:p>
            <a:r>
              <a:rPr lang="en-US" dirty="0"/>
              <a:t>Opportunity cost - what you have to give up to get something else (no snack for a week so you can buy a toy with your saved up $$$)</a:t>
            </a:r>
          </a:p>
          <a:p>
            <a:r>
              <a:rPr lang="en-US" dirty="0"/>
              <a:t>Scarcity - means there is not enough for everyone</a:t>
            </a:r>
          </a:p>
          <a:p>
            <a:r>
              <a:rPr lang="en-US" dirty="0"/>
              <a:t>Price incentives - when things are on sale…people shop!!!  </a:t>
            </a:r>
          </a:p>
          <a:p>
            <a:r>
              <a:rPr lang="en-US" dirty="0"/>
              <a:t>Specialization - each region can grow different things </a:t>
            </a:r>
          </a:p>
          <a:p>
            <a:r>
              <a:rPr lang="en-US" dirty="0" smtClean="0"/>
              <a:t>Georgia </a:t>
            </a:r>
            <a:r>
              <a:rPr lang="en-US" dirty="0"/>
              <a:t>is known for cotton and peaches</a:t>
            </a:r>
          </a:p>
          <a:p>
            <a:r>
              <a:rPr lang="en-US" dirty="0" smtClean="0"/>
              <a:t>Florida </a:t>
            </a:r>
            <a:r>
              <a:rPr lang="en-US" dirty="0"/>
              <a:t>is known for its ________________________________________???</a:t>
            </a:r>
          </a:p>
          <a:p>
            <a:r>
              <a:rPr lang="en-US" dirty="0" smtClean="0"/>
              <a:t>Voluntary </a:t>
            </a:r>
            <a:r>
              <a:rPr lang="en-US" dirty="0"/>
              <a:t>exchange - trading</a:t>
            </a:r>
          </a:p>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645" y="4505325"/>
            <a:ext cx="19431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861" y="4505324"/>
            <a:ext cx="238125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505323"/>
            <a:ext cx="5110694"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9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0"/>
            <a:ext cx="9372600" cy="671384"/>
          </a:xfrm>
        </p:spPr>
        <p:txBody>
          <a:bodyPr/>
          <a:lstStyle/>
          <a:p>
            <a:r>
              <a:rPr lang="en-US" dirty="0" smtClean="0"/>
              <a:t>Economics</a:t>
            </a:r>
            <a:endParaRPr lang="en-US" dirty="0"/>
          </a:p>
        </p:txBody>
      </p:sp>
      <p:sp>
        <p:nvSpPr>
          <p:cNvPr id="3" name="Content Placeholder 2"/>
          <p:cNvSpPr>
            <a:spLocks noGrp="1"/>
          </p:cNvSpPr>
          <p:nvPr>
            <p:ph idx="1"/>
          </p:nvPr>
        </p:nvSpPr>
        <p:spPr>
          <a:xfrm>
            <a:off x="2208213" y="636372"/>
            <a:ext cx="9372600" cy="5752071"/>
          </a:xfrm>
        </p:spPr>
        <p:txBody>
          <a:bodyPr>
            <a:normAutofit/>
          </a:bodyPr>
          <a:lstStyle/>
          <a:p>
            <a:r>
              <a:rPr lang="en-US" dirty="0" smtClean="0"/>
              <a:t>Technological </a:t>
            </a:r>
            <a:r>
              <a:rPr lang="en-US" dirty="0"/>
              <a:t>advancement </a:t>
            </a:r>
          </a:p>
          <a:p>
            <a:r>
              <a:rPr lang="en-US" dirty="0" smtClean="0"/>
              <a:t>negative </a:t>
            </a:r>
            <a:r>
              <a:rPr lang="en-US" dirty="0"/>
              <a:t>- cotton gin increased a need for more slaves</a:t>
            </a:r>
          </a:p>
          <a:p>
            <a:r>
              <a:rPr lang="en-US" dirty="0" smtClean="0"/>
              <a:t>positive </a:t>
            </a:r>
            <a:r>
              <a:rPr lang="en-US" dirty="0"/>
              <a:t>- computer increased the ability for a world community</a:t>
            </a:r>
          </a:p>
          <a:p>
            <a:r>
              <a:rPr lang="en-US" dirty="0" smtClean="0"/>
              <a:t>Having </a:t>
            </a:r>
            <a:r>
              <a:rPr lang="en-US" dirty="0"/>
              <a:t>a personal budget will allow you to responsibly buy the things you want and need</a:t>
            </a:r>
          </a:p>
          <a:p>
            <a:r>
              <a:rPr lang="en-US" dirty="0" smtClean="0"/>
              <a:t>Example </a:t>
            </a:r>
            <a:r>
              <a:rPr lang="en-US" dirty="0"/>
              <a:t>of personal budget</a:t>
            </a:r>
          </a:p>
          <a:p>
            <a:r>
              <a:rPr lang="en-US" dirty="0"/>
              <a:t>I</a:t>
            </a:r>
            <a:r>
              <a:rPr lang="en-US" dirty="0" smtClean="0"/>
              <a:t> </a:t>
            </a:r>
            <a:r>
              <a:rPr lang="en-US" dirty="0"/>
              <a:t>was paid $500 this week</a:t>
            </a:r>
          </a:p>
          <a:p>
            <a:r>
              <a:rPr lang="en-US" dirty="0" smtClean="0"/>
              <a:t>10</a:t>
            </a:r>
            <a:r>
              <a:rPr lang="en-US" dirty="0"/>
              <a:t>% goes to charity/tithing </a:t>
            </a:r>
          </a:p>
          <a:p>
            <a:r>
              <a:rPr lang="en-US" dirty="0" smtClean="0"/>
              <a:t>10</a:t>
            </a:r>
            <a:r>
              <a:rPr lang="en-US" dirty="0"/>
              <a:t>% goes to me for WHATEVER I WANT </a:t>
            </a:r>
          </a:p>
          <a:p>
            <a:r>
              <a:rPr lang="en-US" dirty="0" smtClean="0"/>
              <a:t>10</a:t>
            </a:r>
            <a:r>
              <a:rPr lang="en-US" dirty="0"/>
              <a:t>% goes to short term savings (buy a PS3/XBOX 360; emergencies)</a:t>
            </a:r>
          </a:p>
          <a:p>
            <a:r>
              <a:rPr lang="en-US" dirty="0" smtClean="0"/>
              <a:t>10</a:t>
            </a:r>
            <a:r>
              <a:rPr lang="en-US" dirty="0"/>
              <a:t>% goes to long term savings (buy a car)</a:t>
            </a:r>
          </a:p>
          <a:p>
            <a:r>
              <a:rPr lang="en-US" dirty="0" smtClean="0"/>
              <a:t>60</a:t>
            </a:r>
            <a:r>
              <a:rPr lang="en-US" dirty="0"/>
              <a:t>% goes to bills, food, gas, etc…</a:t>
            </a:r>
          </a:p>
          <a:p>
            <a:endParaRPr lang="en-US" dirty="0"/>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00551" y="2641005"/>
            <a:ext cx="4691449" cy="211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234"/>
            <a:ext cx="220027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127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8596" y="0"/>
            <a:ext cx="9372600" cy="807308"/>
          </a:xfrm>
        </p:spPr>
        <p:txBody>
          <a:bodyPr/>
          <a:lstStyle/>
          <a:p>
            <a:r>
              <a:rPr lang="en-US" dirty="0" smtClean="0"/>
              <a:t>People of the Civil War and Their Roles</a:t>
            </a:r>
            <a:endParaRPr lang="en-US" dirty="0"/>
          </a:p>
        </p:txBody>
      </p:sp>
      <p:sp>
        <p:nvSpPr>
          <p:cNvPr id="3" name="Content Placeholder 2"/>
          <p:cNvSpPr>
            <a:spLocks noGrp="1"/>
          </p:cNvSpPr>
          <p:nvPr>
            <p:ph idx="1"/>
          </p:nvPr>
        </p:nvSpPr>
        <p:spPr>
          <a:xfrm>
            <a:off x="2218596" y="988541"/>
            <a:ext cx="9372600" cy="4114800"/>
          </a:xfrm>
        </p:spPr>
        <p:txBody>
          <a:bodyPr/>
          <a:lstStyle/>
          <a:p>
            <a:r>
              <a:rPr lang="en-US" dirty="0"/>
              <a:t>Abraham Lincoln – President during the Civil War; sign the Emancipation Proclamation which ended slavery</a:t>
            </a:r>
          </a:p>
          <a:p>
            <a:r>
              <a:rPr lang="en-US" dirty="0"/>
              <a:t>Robert E. Lee – Lead the Confederate Army (South)</a:t>
            </a:r>
          </a:p>
          <a:p>
            <a:r>
              <a:rPr lang="en-US" dirty="0"/>
              <a:t>Ulysses S. Grant – Lead the Union Army (North)</a:t>
            </a:r>
          </a:p>
          <a:p>
            <a:r>
              <a:rPr lang="en-US" dirty="0"/>
              <a:t>Jefferson Davis – Elected president of the Confederate States of America in 1861 and remained president throughout the Civil War. </a:t>
            </a:r>
          </a:p>
          <a:p>
            <a:r>
              <a:rPr lang="en-US" dirty="0"/>
              <a:t>Thomas “Stonewall” Jackson – Confederate General who was very brave and was nicknamed “Stonewall” because the Union soldiers had difficulty winning against him. </a:t>
            </a:r>
          </a:p>
        </p:txBody>
      </p:sp>
      <p:pic>
        <p:nvPicPr>
          <p:cNvPr id="8194" name="Picture 2" descr="http://www.barbdahlgren.com/wp-content/uploads/Abraham_Lincol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0204" y="4609071"/>
            <a:ext cx="2434283" cy="224892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upload.wikimedia.org/wikipedia/commons/9/95/Ulysses_Grant_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269" y="4609072"/>
            <a:ext cx="3410731" cy="224892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3.bp.blogspot.com/-hVtCUP0nTcU/TcmJqJ8b3OI/AAAAAAAAEqQ/urTEQ_ruDws/s1600/Robert_E_Lee_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1273" y="4609071"/>
            <a:ext cx="3267246" cy="2248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0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07092"/>
            <a:ext cx="9372600" cy="597243"/>
          </a:xfrm>
        </p:spPr>
        <p:txBody>
          <a:bodyPr/>
          <a:lstStyle/>
          <a:p>
            <a:r>
              <a:rPr lang="en-US" dirty="0" smtClean="0"/>
              <a:t>Economics </a:t>
            </a:r>
            <a:endParaRPr lang="en-US" dirty="0"/>
          </a:p>
        </p:txBody>
      </p:sp>
      <p:sp>
        <p:nvSpPr>
          <p:cNvPr id="3" name="Content Placeholder 2"/>
          <p:cNvSpPr>
            <a:spLocks noGrp="1"/>
          </p:cNvSpPr>
          <p:nvPr>
            <p:ph idx="1"/>
          </p:nvPr>
        </p:nvSpPr>
        <p:spPr>
          <a:xfrm>
            <a:off x="2208213" y="741405"/>
            <a:ext cx="9372600" cy="4973595"/>
          </a:xfrm>
        </p:spPr>
        <p:txBody>
          <a:bodyPr/>
          <a:lstStyle/>
          <a:p>
            <a:r>
              <a:rPr lang="en-US" dirty="0" smtClean="0"/>
              <a:t>Trade </a:t>
            </a:r>
            <a:r>
              <a:rPr lang="en-US" dirty="0"/>
              <a:t>(barter) is the purist form of economics – people traded before money was printed; this helped people stay within their budget and not ‘overspend’ (credit cards)</a:t>
            </a:r>
          </a:p>
          <a:p>
            <a:r>
              <a:rPr lang="en-US" dirty="0" smtClean="0"/>
              <a:t>The </a:t>
            </a:r>
            <a:r>
              <a:rPr lang="en-US" dirty="0"/>
              <a:t>computer and internet makes the economy go from local/national to global ---anyone can be a customer! </a:t>
            </a:r>
            <a:r>
              <a:rPr lang="en-US" dirty="0" smtClean="0">
                <a:sym typeface="Wingdings" panose="05000000000000000000" pitchFamily="2" charset="2"/>
              </a:rPr>
              <a:t> </a:t>
            </a:r>
            <a:endParaRPr lang="en-US" dirty="0"/>
          </a:p>
          <a:p>
            <a:endParaRPr lang="en-US"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537" y="2617058"/>
            <a:ext cx="2857500"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214" y="2617058"/>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13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804" y="148281"/>
            <a:ext cx="10258641" cy="593125"/>
          </a:xfrm>
        </p:spPr>
        <p:txBody>
          <a:bodyPr/>
          <a:lstStyle/>
          <a:p>
            <a:r>
              <a:rPr lang="en-US" dirty="0" smtClean="0"/>
              <a:t>Effects of Reconstruction on American Life </a:t>
            </a:r>
            <a:endParaRPr lang="en-US" dirty="0"/>
          </a:p>
        </p:txBody>
      </p:sp>
      <p:sp>
        <p:nvSpPr>
          <p:cNvPr id="3" name="Content Placeholder 2"/>
          <p:cNvSpPr>
            <a:spLocks noGrp="1"/>
          </p:cNvSpPr>
          <p:nvPr>
            <p:ph idx="1"/>
          </p:nvPr>
        </p:nvSpPr>
        <p:spPr>
          <a:xfrm>
            <a:off x="1013254" y="827903"/>
            <a:ext cx="10567559" cy="5622324"/>
          </a:xfrm>
        </p:spPr>
        <p:txBody>
          <a:bodyPr>
            <a:normAutofit/>
          </a:bodyPr>
          <a:lstStyle/>
          <a:p>
            <a:r>
              <a:rPr lang="en-US" dirty="0"/>
              <a:t>13th Amendment – made slavery illegal </a:t>
            </a:r>
            <a:endParaRPr lang="en-US" dirty="0" smtClean="0"/>
          </a:p>
          <a:p>
            <a:pPr marL="45720" indent="0">
              <a:buNone/>
            </a:pPr>
            <a:endParaRPr lang="en-US" dirty="0" smtClean="0"/>
          </a:p>
          <a:p>
            <a:pPr marL="45720" indent="0">
              <a:buNone/>
            </a:pPr>
            <a:endParaRPr lang="en-US" dirty="0"/>
          </a:p>
          <a:p>
            <a:endParaRPr lang="en-US" dirty="0"/>
          </a:p>
          <a:p>
            <a:r>
              <a:rPr lang="en-US" dirty="0"/>
              <a:t>14th Amendment – gives citizens equal </a:t>
            </a:r>
            <a:r>
              <a:rPr lang="en-US" dirty="0" smtClean="0"/>
              <a:t>rights</a:t>
            </a:r>
          </a:p>
          <a:p>
            <a:endParaRPr lang="en-US" dirty="0"/>
          </a:p>
          <a:p>
            <a:endParaRPr lang="en-US" dirty="0" smtClean="0"/>
          </a:p>
          <a:p>
            <a:pPr marL="45720" indent="0">
              <a:buNone/>
            </a:pPr>
            <a:endParaRPr lang="en-US" dirty="0"/>
          </a:p>
          <a:p>
            <a:r>
              <a:rPr lang="en-US" dirty="0"/>
              <a:t>15th Amendment – gave all MEN the right to vote (former slaves) </a:t>
            </a:r>
          </a:p>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977" y="1208388"/>
            <a:ext cx="3343018" cy="153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455" y="3212756"/>
            <a:ext cx="3248540" cy="158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254" y="3810001"/>
            <a:ext cx="3190745"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55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8213" y="119448"/>
            <a:ext cx="9372600" cy="733168"/>
          </a:xfrm>
        </p:spPr>
        <p:txBody>
          <a:bodyPr/>
          <a:lstStyle/>
          <a:p>
            <a:r>
              <a:rPr lang="en-US" dirty="0" smtClean="0"/>
              <a:t>Effects continued…</a:t>
            </a:r>
            <a:endParaRPr lang="en-US" dirty="0"/>
          </a:p>
        </p:txBody>
      </p:sp>
      <p:sp>
        <p:nvSpPr>
          <p:cNvPr id="3" name="Content Placeholder 2"/>
          <p:cNvSpPr>
            <a:spLocks noGrp="1"/>
          </p:cNvSpPr>
          <p:nvPr>
            <p:ph idx="1"/>
          </p:nvPr>
        </p:nvSpPr>
        <p:spPr>
          <a:xfrm>
            <a:off x="2208213" y="963827"/>
            <a:ext cx="9372600" cy="5115697"/>
          </a:xfrm>
        </p:spPr>
        <p:txBody>
          <a:bodyPr/>
          <a:lstStyle/>
          <a:p>
            <a:r>
              <a:rPr lang="en-US" dirty="0"/>
              <a:t>Freedmen’s Bureau – government group to help with the transition from being a slave to being a citizen (the transition was only going to last one year) and help former slaves with finding family members, education, and gain land</a:t>
            </a:r>
          </a:p>
          <a:p>
            <a:r>
              <a:rPr lang="en-US" dirty="0"/>
              <a:t>Sharecropping – Now that black people were no longer slaves, what could they do??? Many began working for the same people who were their slave owners; but now as sharecroppers. They had to give up 50% of their profits to the owners of the land. Former slaves still had a VERY difficult life. </a:t>
            </a:r>
          </a:p>
          <a:p>
            <a:r>
              <a:rPr lang="en-US" dirty="0"/>
              <a:t>How were African Americans prevented from exercising their newly won rights – literacy tests were used to keep former slaves and poor white people from voting</a:t>
            </a:r>
          </a:p>
          <a:p>
            <a:r>
              <a:rPr lang="en-US" dirty="0"/>
              <a:t>Jim Crow laws – common phrase associated with Jim Crow laws is “separate but equal”; white citizens thought by giving black citizens the same rights but keeping African Americans away from white people was fair. This was quite the opposite. </a:t>
            </a:r>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7010"/>
            <a:ext cx="2324615" cy="1594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9887"/>
            <a:ext cx="2324615" cy="2279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91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Life Changed in America at </a:t>
            </a:r>
            <a:br>
              <a:rPr lang="en-US" dirty="0" smtClean="0"/>
            </a:br>
            <a:r>
              <a:rPr lang="en-US" dirty="0" smtClean="0"/>
              <a:t>     the Turn of the Century</a:t>
            </a:r>
            <a:endParaRPr lang="en-US" dirty="0"/>
          </a:p>
        </p:txBody>
      </p:sp>
      <p:sp>
        <p:nvSpPr>
          <p:cNvPr id="3" name="Content Placeholder 2"/>
          <p:cNvSpPr>
            <a:spLocks noGrp="1"/>
          </p:cNvSpPr>
          <p:nvPr>
            <p:ph idx="1"/>
          </p:nvPr>
        </p:nvSpPr>
        <p:spPr/>
        <p:txBody>
          <a:bodyPr/>
          <a:lstStyle/>
          <a:p>
            <a:r>
              <a:rPr lang="en-US" dirty="0"/>
              <a:t>Black Cowboys of Texas – some former slaves did not what to do with their lives after slavery was over; some became known as Black Cowboys and began proving themselves in the areas of horse riding, gun shooting, roping cows and bulls, and many other cowboy skills</a:t>
            </a:r>
            <a:r>
              <a:rPr lang="en-US" dirty="0" smtClean="0"/>
              <a:t>.</a:t>
            </a:r>
          </a:p>
          <a:p>
            <a:r>
              <a:rPr lang="en-US" dirty="0" smtClean="0"/>
              <a:t>Cattle Trails</a:t>
            </a:r>
          </a:p>
          <a:p>
            <a:pPr marL="45720" indent="0">
              <a:buNone/>
            </a:pPr>
            <a:endParaRPr lang="en-US" dirty="0"/>
          </a:p>
        </p:txBody>
      </p:sp>
      <p:pic>
        <p:nvPicPr>
          <p:cNvPr id="4" name="Picture 3" descr="Picture"/>
          <p:cNvPicPr/>
          <p:nvPr/>
        </p:nvPicPr>
        <p:blipFill>
          <a:blip r:embed="rId2">
            <a:extLst>
              <a:ext uri="{28A0092B-C50C-407E-A947-70E740481C1C}">
                <a14:useLocalDpi xmlns:a14="http://schemas.microsoft.com/office/drawing/2010/main" val="0"/>
              </a:ext>
            </a:extLst>
          </a:blip>
          <a:srcRect/>
          <a:stretch>
            <a:fillRect/>
          </a:stretch>
        </p:blipFill>
        <p:spPr bwMode="auto">
          <a:xfrm>
            <a:off x="4095017" y="3037375"/>
            <a:ext cx="6209567" cy="3668225"/>
          </a:xfrm>
          <a:prstGeom prst="rect">
            <a:avLst/>
          </a:prstGeom>
          <a:noFill/>
          <a:ln>
            <a:noFill/>
          </a:ln>
        </p:spPr>
      </p:pic>
    </p:spTree>
    <p:extLst>
      <p:ext uri="{BB962C8B-B14F-4D97-AF65-F5344CB8AC3E}">
        <p14:creationId xmlns:p14="http://schemas.microsoft.com/office/powerpoint/2010/main" val="97282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359" y="0"/>
            <a:ext cx="9372600" cy="597242"/>
          </a:xfrm>
        </p:spPr>
        <p:txBody>
          <a:bodyPr/>
          <a:lstStyle/>
          <a:p>
            <a:r>
              <a:rPr lang="en-US" dirty="0" smtClean="0"/>
              <a:t>  Continued…</a:t>
            </a:r>
            <a:endParaRPr lang="en-US" dirty="0"/>
          </a:p>
        </p:txBody>
      </p:sp>
      <p:sp>
        <p:nvSpPr>
          <p:cNvPr id="3" name="Content Placeholder 2"/>
          <p:cNvSpPr>
            <a:spLocks noGrp="1"/>
          </p:cNvSpPr>
          <p:nvPr>
            <p:ph idx="1"/>
          </p:nvPr>
        </p:nvSpPr>
        <p:spPr>
          <a:xfrm>
            <a:off x="2208213" y="605480"/>
            <a:ext cx="9372600" cy="5634682"/>
          </a:xfrm>
        </p:spPr>
        <p:txBody>
          <a:bodyPr>
            <a:normAutofit lnSpcReduction="10000"/>
          </a:bodyPr>
          <a:lstStyle/>
          <a:p>
            <a:r>
              <a:rPr lang="en-US" sz="2400" dirty="0"/>
              <a:t>The Great Western Cattle Trail – Originated by Captain John T. Lytle and several others taking 3,500 longhorn cattle from Texas to Nebraska. </a:t>
            </a:r>
          </a:p>
          <a:p>
            <a:r>
              <a:rPr lang="en-US" sz="2400" dirty="0"/>
              <a:t>Chisholm Trail – Trail from Texas to Kansas to send cows/meat to the east where cattle went as high as $50 a head compared to $3 in Texas! </a:t>
            </a:r>
          </a:p>
          <a:p>
            <a:r>
              <a:rPr lang="en-US" sz="2400" dirty="0"/>
              <a:t>Wright brothers (flight) – experimented with different types of airplanes; built the first known airplane</a:t>
            </a:r>
          </a:p>
          <a:p>
            <a:r>
              <a:rPr lang="en-US" sz="2400" dirty="0"/>
              <a:t>George Washington Carver (science) – former slave; known for “farmer science” and created over 105 food recipes and promoted about 100 products that can be made from peanuts. </a:t>
            </a:r>
          </a:p>
          <a:p>
            <a:r>
              <a:rPr lang="en-US" sz="2400" dirty="0"/>
              <a:t>Alexander Graham Bell (communication) – inventor who made the telephone</a:t>
            </a:r>
          </a:p>
          <a:p>
            <a:r>
              <a:rPr lang="en-US" sz="2400" dirty="0"/>
              <a:t>Thomas Edison – amazing inventor; invented things like bulb, phonograph, and the motion picture camera </a:t>
            </a:r>
          </a:p>
          <a:p>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298356" cy="2097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255894"/>
            <a:ext cx="2298356" cy="2552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95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485" y="144162"/>
            <a:ext cx="9372600" cy="668215"/>
          </a:xfrm>
        </p:spPr>
        <p:txBody>
          <a:bodyPr/>
          <a:lstStyle/>
          <a:p>
            <a:r>
              <a:rPr lang="en-US" dirty="0" smtClean="0"/>
              <a:t>Continued…</a:t>
            </a:r>
            <a:endParaRPr lang="en-US" dirty="0"/>
          </a:p>
        </p:txBody>
      </p:sp>
      <p:sp>
        <p:nvSpPr>
          <p:cNvPr id="3" name="Content Placeholder 2"/>
          <p:cNvSpPr>
            <a:spLocks noGrp="1"/>
          </p:cNvSpPr>
          <p:nvPr>
            <p:ph idx="1"/>
          </p:nvPr>
        </p:nvSpPr>
        <p:spPr>
          <a:xfrm>
            <a:off x="2208213" y="908538"/>
            <a:ext cx="9372600" cy="4114800"/>
          </a:xfrm>
        </p:spPr>
        <p:txBody>
          <a:bodyPr/>
          <a:lstStyle/>
          <a:p>
            <a:r>
              <a:rPr lang="en-US" dirty="0"/>
              <a:t>William McKinley – President that started the Panama Canal but was assassinated. </a:t>
            </a:r>
          </a:p>
          <a:p>
            <a:r>
              <a:rPr lang="en-US" dirty="0"/>
              <a:t>Theodore Roosevelt – President who finished the Panama Canal. </a:t>
            </a:r>
          </a:p>
          <a:p>
            <a:r>
              <a:rPr lang="en-US" dirty="0"/>
              <a:t>Spanish American War – This was the first time the United States got involved in overseas issues. They came to the defense of Cuba who was rebelling against Spain. The United States was successful and claimed the Philippines, Guam and Puerto Rico as their own territories. Cuba gained its independence from Spain</a:t>
            </a:r>
          </a:p>
          <a:p>
            <a:r>
              <a:rPr lang="en-US" dirty="0"/>
              <a:t>Panama Canal – President McKinley worked on building a shortcut through Central American for transporting goods to the west coast. </a:t>
            </a:r>
          </a:p>
          <a:p>
            <a:endParaRPr lang="en-US" dirty="0"/>
          </a:p>
          <a:p>
            <a:endParaRPr lang="en-US" dirty="0"/>
          </a:p>
        </p:txBody>
      </p:sp>
      <p:pic>
        <p:nvPicPr>
          <p:cNvPr id="4" name="Picture 3" descr="Picture"/>
          <p:cNvPicPr/>
          <p:nvPr/>
        </p:nvPicPr>
        <p:blipFill>
          <a:blip r:embed="rId2">
            <a:extLst>
              <a:ext uri="{28A0092B-C50C-407E-A947-70E740481C1C}">
                <a14:useLocalDpi xmlns:a14="http://schemas.microsoft.com/office/drawing/2010/main" val="0"/>
              </a:ext>
            </a:extLst>
          </a:blip>
          <a:srcRect/>
          <a:stretch>
            <a:fillRect/>
          </a:stretch>
        </p:blipFill>
        <p:spPr bwMode="auto">
          <a:xfrm>
            <a:off x="6951785" y="4396154"/>
            <a:ext cx="5240215" cy="2461846"/>
          </a:xfrm>
          <a:prstGeom prst="rect">
            <a:avLst/>
          </a:prstGeom>
          <a:noFill/>
          <a:ln>
            <a:noFill/>
          </a:ln>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8239" y="4396154"/>
            <a:ext cx="2940908" cy="2461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587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Children Happy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7909083B-3485-49E7-BBE7-EFD488C62F99}" vid="{B57F6697-5DA8-422E-86BF-20B69A74A1E0}"/>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1D5F340F01F94FA2FD29A5E6DC872E" ma:contentTypeVersion="0" ma:contentTypeDescription="Create a new document." ma:contentTypeScope="" ma:versionID="f583bd66513a361a730282b6a794e352">
  <xsd:schema xmlns:xsd="http://www.w3.org/2001/XMLSchema" xmlns:xs="http://www.w3.org/2001/XMLSchema" xmlns:p="http://schemas.microsoft.com/office/2006/metadata/properties" targetNamespace="http://schemas.microsoft.com/office/2006/metadata/properties" ma:root="true" ma:fieldsID="6841151cf538834e171094e4faaf2d7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B3DE0D-024C-483B-A6B7-830610782E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73ACA78-A274-4649-895B-0A186772844B}">
  <ds:schemaRefs>
    <ds:schemaRef ds:uri="http://purl.org/dc/term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08115A4-3310-48A1-A92C-01BFC85749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3356</Words>
  <Application>Microsoft Office PowerPoint</Application>
  <PresentationFormat>Widescreen</PresentationFormat>
  <Paragraphs>216</Paragraphs>
  <Slides>40</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Euphemia</vt:lpstr>
      <vt:lpstr>Wingdings</vt:lpstr>
      <vt:lpstr>Children Happy 16x9</vt:lpstr>
      <vt:lpstr>GA Milestones   5th Grade  Social Studies  Study Guide</vt:lpstr>
      <vt:lpstr>Impact on the Civil War</vt:lpstr>
      <vt:lpstr>Major Civil War Battles</vt:lpstr>
      <vt:lpstr>People of the Civil War and Their Roles</vt:lpstr>
      <vt:lpstr>Effects of Reconstruction on American Life </vt:lpstr>
      <vt:lpstr>Effects continued…</vt:lpstr>
      <vt:lpstr>How Life Changed in America at       the Turn of the Century</vt:lpstr>
      <vt:lpstr>  Continued…</vt:lpstr>
      <vt:lpstr>Continued…</vt:lpstr>
      <vt:lpstr>Continued…</vt:lpstr>
      <vt:lpstr>US Involvement in World War 1</vt:lpstr>
      <vt:lpstr>United States – Post World War I</vt:lpstr>
      <vt:lpstr>WWI Continued…</vt:lpstr>
      <vt:lpstr>U.S. is Prosperous!!!</vt:lpstr>
      <vt:lpstr>Life during the War Continued…</vt:lpstr>
      <vt:lpstr>Life During the War Continued…</vt:lpstr>
      <vt:lpstr>1930’s Culture</vt:lpstr>
      <vt:lpstr> World War II</vt:lpstr>
      <vt:lpstr>Important People of WWII</vt:lpstr>
      <vt:lpstr>United Nations</vt:lpstr>
      <vt:lpstr>Cold War</vt:lpstr>
      <vt:lpstr>Important People &amp; Events 1950-1975</vt:lpstr>
      <vt:lpstr>Important People and Events of 1950-1975 Continued…</vt:lpstr>
      <vt:lpstr>Locate the Following on a Map</vt:lpstr>
      <vt:lpstr>Locate on a Map</vt:lpstr>
      <vt:lpstr>Locate </vt:lpstr>
      <vt:lpstr>Lcoate</vt:lpstr>
      <vt:lpstr>Chisholm Trail - goes through  Kansas, Oklahoma, and Texas</vt:lpstr>
      <vt:lpstr>Locate</vt:lpstr>
      <vt:lpstr>Locate</vt:lpstr>
      <vt:lpstr>Pearl Harbor, HI</vt:lpstr>
      <vt:lpstr>Montgomery, AL</vt:lpstr>
      <vt:lpstr>Government/Civics</vt:lpstr>
      <vt:lpstr>How did factors such as population, transportation, and resources influence industrial location in the United States between the end of the Civil War and 1900? </vt:lpstr>
      <vt:lpstr>Amendments</vt:lpstr>
      <vt:lpstr>Four Major Sectors of the U.S. Economy</vt:lpstr>
      <vt:lpstr>Consumer and Business Interaction in the Economy </vt:lpstr>
      <vt:lpstr>Economics</vt:lpstr>
      <vt:lpstr>Economics</vt:lpstr>
      <vt:lpstr>Economics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2013-07-31T14:58:52Z</dcterms:created>
  <dcterms:modified xsi:type="dcterms:W3CDTF">2015-04-22T17:04:15Z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ies>
</file>