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80" d="100"/>
          <a:sy n="180" d="100"/>
        </p:scale>
        <p:origin x="960" y="-5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5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5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9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8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1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1BD1-51E0-4D34-A022-B3FCE10A71F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01B3-67E0-4E45-BB3A-D80A0C1C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7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482" y="1051865"/>
            <a:ext cx="6437376" cy="846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221" y="255257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ooper Black" panose="0208090404030B020404" pitchFamily="18" charset="0"/>
              </a:rPr>
              <a:t>Welcome Back!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176" y="1122881"/>
            <a:ext cx="6327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KG Love Somebody" panose="02000503000000020003" pitchFamily="2" charset="0"/>
              </a:rPr>
              <a:t>We are so excited to start the 2020-2021 school year! We are looking forward to a great year with you and your child! We know this year might look a little bit different than previous years, but together we will have a fabulous year.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5448" y="2039147"/>
            <a:ext cx="6437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92586" y="2120089"/>
            <a:ext cx="3286867" cy="39881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4482" y="2205963"/>
            <a:ext cx="30527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Love Somebody" panose="02000503000000020003" pitchFamily="2" charset="0"/>
              </a:rPr>
              <a:t>School Safety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Students will eat breakfast and lunch in the classroom.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Classes will play on separate areas on the playground.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Students will walk in the hallway at an arms length apart.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Masks are not mandatory, but encouraged.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Each student will need their own water bottle. Please make sure the water bottle has a closed top and is leak proof.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Water fountains will be used only to refill student water bottles.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Each classroom will have their own sanitizer and cleaning solution. Frequent hand washing will be encouraged.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A limited number of students will be allowed to go to the restroom and library.</a:t>
            </a:r>
          </a:p>
          <a:p>
            <a:endParaRPr lang="en-US" sz="1200" dirty="0">
              <a:latin typeface="KG Love Somebody" panose="02000503000000020003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834F21-4722-410F-A34A-110C586E6F16}"/>
              </a:ext>
            </a:extLst>
          </p:cNvPr>
          <p:cNvSpPr txBox="1"/>
          <p:nvPr/>
        </p:nvSpPr>
        <p:spPr>
          <a:xfrm>
            <a:off x="2014870" y="30355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Second Grade Rocks T-Shirt 2nd Grade Back To School Gift - Second ...">
            <a:extLst>
              <a:ext uri="{FF2B5EF4-FFF2-40B4-BE49-F238E27FC236}">
                <a16:creationId xmlns:a16="http://schemas.microsoft.com/office/drawing/2014/main" id="{97893283-4A83-43B5-A3C9-C37C007C7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" y="343509"/>
            <a:ext cx="970035" cy="65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BB59D03A-3668-429E-B464-0A750F83BFE9}"/>
              </a:ext>
            </a:extLst>
          </p:cNvPr>
          <p:cNvSpPr/>
          <p:nvPr/>
        </p:nvSpPr>
        <p:spPr>
          <a:xfrm>
            <a:off x="3501349" y="2180123"/>
            <a:ext cx="3286867" cy="38906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F73A00-91A8-4669-BEF5-7D9606A80BC0}"/>
              </a:ext>
            </a:extLst>
          </p:cNvPr>
          <p:cNvSpPr txBox="1"/>
          <p:nvPr/>
        </p:nvSpPr>
        <p:spPr>
          <a:xfrm>
            <a:off x="3663129" y="2205963"/>
            <a:ext cx="305273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Love Somebody" panose="02000503000000020003" pitchFamily="2" charset="0"/>
              </a:rPr>
              <a:t>Transportation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The first week of school (Monday- Wednesday) students will be dismissed at 2:00 pm.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Students will be receiving a transportation wrist brand to be worn daily. Please have your child wear it every day for the first week of school.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Buses will receive daily cleaning and are equipped with hand sanitizing stations.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2</a:t>
            </a:r>
            <a:r>
              <a:rPr lang="en-US" sz="1200" baseline="30000" dirty="0">
                <a:latin typeface="KG Love Somebody" panose="02000503000000020003" pitchFamily="2" charset="0"/>
              </a:rPr>
              <a:t>nd</a:t>
            </a:r>
            <a:r>
              <a:rPr lang="en-US" sz="1200" dirty="0">
                <a:latin typeface="KG Love Somebody" panose="02000503000000020003" pitchFamily="2" charset="0"/>
              </a:rPr>
              <a:t> grade students will have a yellow safety tag attached to their book bag. Please do not take the tag off.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Car riders will be spaced out to encourage social distancing.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ASP will be available until 6:00 pm. Registration is available online at learningbridgepaulding.com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dirty="0">
                <a:latin typeface="KG Love Somebody" panose="02000503000000020003" pitchFamily="2" charset="0"/>
              </a:rPr>
              <a:t>ALL TRANSPORTATION CHANGES MUST BE MADE THROUGH THE FRONT OFFICE.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200" dirty="0">
              <a:latin typeface="KG Love Somebody" panose="02000503000000020003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200" dirty="0">
              <a:latin typeface="KG Love Somebody" panose="02000503000000020003" pitchFamily="2" charset="0"/>
            </a:endParaRPr>
          </a:p>
        </p:txBody>
      </p:sp>
      <p:pic>
        <p:nvPicPr>
          <p:cNvPr id="18" name="Picture 4" descr="Second Grade Rocks T-Shirt 2nd Grade Back To School Gift - Second ...">
            <a:extLst>
              <a:ext uri="{FF2B5EF4-FFF2-40B4-BE49-F238E27FC236}">
                <a16:creationId xmlns:a16="http://schemas.microsoft.com/office/drawing/2014/main" id="{8D8EC22F-03EB-4705-9FCD-3C969C00A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912" y="389328"/>
            <a:ext cx="908955" cy="61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8">
            <a:extLst>
              <a:ext uri="{FF2B5EF4-FFF2-40B4-BE49-F238E27FC236}">
                <a16:creationId xmlns:a16="http://schemas.microsoft.com/office/drawing/2014/main" id="{375CD0C8-A0DF-4CCB-A2FA-A1E3FCD8C3ED}"/>
              </a:ext>
            </a:extLst>
          </p:cNvPr>
          <p:cNvSpPr/>
          <p:nvPr/>
        </p:nvSpPr>
        <p:spPr>
          <a:xfrm>
            <a:off x="142133" y="6151670"/>
            <a:ext cx="6573734" cy="8122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KG Love Somebody" panose="02000503000000020003" pitchFamily="2" charset="0"/>
              </a:rPr>
              <a:t>Money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KG Love Somebody" panose="02000503000000020003" pitchFamily="2" charset="0"/>
              </a:rPr>
              <a:t>Rev-Trak is a convenient online payment system that Paulding county will be using. It can be used for frozen Fridays, yearbooks, etc.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KG Love Somebody" panose="02000503000000020003" pitchFamily="2" charset="0"/>
              </a:rPr>
              <a:t>Breakfast and Lunch can still be paid through the </a:t>
            </a:r>
            <a:r>
              <a:rPr lang="en-US" sz="1400" dirty="0" err="1">
                <a:solidFill>
                  <a:schemeClr val="tx1"/>
                </a:solidFill>
                <a:latin typeface="KG Love Somebody" panose="02000503000000020003" pitchFamily="2" charset="0"/>
              </a:rPr>
              <a:t>MySchoolBucks</a:t>
            </a:r>
            <a:r>
              <a:rPr lang="en-US" sz="1400" dirty="0">
                <a:solidFill>
                  <a:schemeClr val="tx1"/>
                </a:solidFill>
                <a:latin typeface="KG Love Somebody" panose="02000503000000020003" pitchFamily="2" charset="0"/>
              </a:rPr>
              <a:t> app.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B93A8BF-6919-4637-9EAB-89A011481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417739"/>
              </p:ext>
            </p:extLst>
          </p:nvPr>
        </p:nvGraphicFramePr>
        <p:xfrm>
          <a:off x="265177" y="7007280"/>
          <a:ext cx="2159046" cy="2072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59046">
                  <a:extLst>
                    <a:ext uri="{9D8B030D-6E8A-4147-A177-3AD203B41FA5}">
                      <a16:colId xmlns:a16="http://schemas.microsoft.com/office/drawing/2014/main" val="1155516774"/>
                    </a:ext>
                  </a:extLst>
                </a:gridCol>
              </a:tblGrid>
              <a:tr h="149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Grade Supply List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595" marR="4459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84084"/>
                  </a:ext>
                </a:extLst>
              </a:tr>
              <a:tr h="181535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Crayons (24 pack)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Tissues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Pencils (no mechanical)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Pencil box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Scissors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Glue sticks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Markers -(washable)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Composition notebook (marble style) (6)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1-pack wide ruled paper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Colored pencils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2 blue, poly (plastic) folders-two pocket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2 block type erasers (ex. Pink Pearl)</a:t>
                      </a:r>
                    </a:p>
                  </a:txBody>
                  <a:tcPr marL="44595" marR="4459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6456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4C3D7CF-00F8-4605-83E3-E78897D48B62}"/>
              </a:ext>
            </a:extLst>
          </p:cNvPr>
          <p:cNvSpPr txBox="1"/>
          <p:nvPr/>
        </p:nvSpPr>
        <p:spPr>
          <a:xfrm>
            <a:off x="4328610" y="7137533"/>
            <a:ext cx="240436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u="sng" dirty="0"/>
              <a:t>Contact Information</a:t>
            </a:r>
          </a:p>
          <a:p>
            <a:pPr algn="ctr"/>
            <a:r>
              <a:rPr lang="en-US" sz="1000" dirty="0"/>
              <a:t>If you have any questions or concerns, please contact your child’s teacher through email or Class Dojo</a:t>
            </a:r>
            <a:r>
              <a:rPr lang="en-US" sz="1200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2B6156-4ED5-466C-82CA-3BBB7AC94280}"/>
              </a:ext>
            </a:extLst>
          </p:cNvPr>
          <p:cNvSpPr txBox="1"/>
          <p:nvPr/>
        </p:nvSpPr>
        <p:spPr>
          <a:xfrm>
            <a:off x="4311502" y="7956754"/>
            <a:ext cx="2404363" cy="95410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Please visit Union’s web page. You can find your child’s teacher’s class page and links for back to school forms, bus locator, free and reduced lunch application, and ASP</a:t>
            </a:r>
            <a:r>
              <a:rPr lang="en-US" sz="1200" dirty="0"/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1A0EC9-6E0F-4AB1-8317-9CE4236C5E6B}"/>
              </a:ext>
            </a:extLst>
          </p:cNvPr>
          <p:cNvSpPr txBox="1"/>
          <p:nvPr/>
        </p:nvSpPr>
        <p:spPr>
          <a:xfrm>
            <a:off x="2511284" y="7067011"/>
            <a:ext cx="1730265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u="sng" dirty="0"/>
              <a:t>Medication</a:t>
            </a:r>
          </a:p>
          <a:p>
            <a:r>
              <a:rPr lang="en-US" sz="900" dirty="0">
                <a:solidFill>
                  <a:srgbClr val="201F1E"/>
                </a:solidFill>
                <a:latin typeface="Segoe UI" panose="020B0502040204020203" pitchFamily="34" charset="0"/>
              </a:rPr>
              <a:t>Parents will need to call the school and make an appointment to drop off medication </a:t>
            </a:r>
          </a:p>
          <a:p>
            <a:r>
              <a:rPr lang="en-US" sz="900" dirty="0">
                <a:solidFill>
                  <a:srgbClr val="201F1E"/>
                </a:solidFill>
                <a:latin typeface="Segoe UI" panose="020B0502040204020203" pitchFamily="34" charset="0"/>
              </a:rPr>
              <a:t>between the hours of 9:00 a.m. and 4:00 p.m. on July 30 and July 31. If you are unable to drop medication off during these days you will need to schedule drop-off through the school nurse once school starts.</a:t>
            </a:r>
          </a:p>
        </p:txBody>
      </p:sp>
    </p:spTree>
    <p:extLst>
      <p:ext uri="{BB962C8B-B14F-4D97-AF65-F5344CB8AC3E}">
        <p14:creationId xmlns:p14="http://schemas.microsoft.com/office/powerpoint/2010/main" val="259577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498</Words>
  <Application>Microsoft Office PowerPoint</Application>
  <PresentationFormat>Letter Paper (8.5x11 in)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KG Love Somebody</vt:lpstr>
      <vt:lpstr>Segoe UI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Hansen</dc:creator>
  <cp:lastModifiedBy>Stacey W. Davis</cp:lastModifiedBy>
  <cp:revision>23</cp:revision>
  <cp:lastPrinted>2020-07-28T19:08:10Z</cp:lastPrinted>
  <dcterms:created xsi:type="dcterms:W3CDTF">2018-07-26T03:28:29Z</dcterms:created>
  <dcterms:modified xsi:type="dcterms:W3CDTF">2020-07-28T19:19:19Z</dcterms:modified>
</cp:coreProperties>
</file>