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Lst>
  <p:notesMasterIdLst>
    <p:notesMasterId r:id="rId10"/>
  </p:notesMasterIdLst>
  <p:sldIdLst>
    <p:sldId id="257" r:id="rId4"/>
    <p:sldId id="258" r:id="rId5"/>
    <p:sldId id="260" r:id="rId6"/>
    <p:sldId id="262" r:id="rId7"/>
    <p:sldId id="263" r:id="rId8"/>
    <p:sldId id="264" r:id="rId9"/>
  </p:sldIdLst>
  <p:sldSz cx="9144000" cy="6858000" type="screen4x3"/>
  <p:notesSz cx="700405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DD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547"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723" cy="461484"/>
          </a:xfrm>
          <a:prstGeom prst="rect">
            <a:avLst/>
          </a:prstGeom>
        </p:spPr>
        <p:txBody>
          <a:bodyPr vert="horz" lIns="90992" tIns="45496" rIns="90992" bIns="45496" rtlCol="0"/>
          <a:lstStyle>
            <a:lvl1pPr algn="l">
              <a:defRPr sz="1200"/>
            </a:lvl1pPr>
          </a:lstStyle>
          <a:p>
            <a:endParaRPr lang="en-US"/>
          </a:p>
        </p:txBody>
      </p:sp>
      <p:sp>
        <p:nvSpPr>
          <p:cNvPr id="3" name="Date Placeholder 2"/>
          <p:cNvSpPr>
            <a:spLocks noGrp="1"/>
          </p:cNvSpPr>
          <p:nvPr>
            <p:ph type="dt" idx="1"/>
          </p:nvPr>
        </p:nvSpPr>
        <p:spPr>
          <a:xfrm>
            <a:off x="3966742" y="0"/>
            <a:ext cx="3035723" cy="461484"/>
          </a:xfrm>
          <a:prstGeom prst="rect">
            <a:avLst/>
          </a:prstGeom>
        </p:spPr>
        <p:txBody>
          <a:bodyPr vert="horz" lIns="90992" tIns="45496" rIns="90992" bIns="45496" rtlCol="0"/>
          <a:lstStyle>
            <a:lvl1pPr algn="r">
              <a:defRPr sz="1200"/>
            </a:lvl1pPr>
          </a:lstStyle>
          <a:p>
            <a:fld id="{74ACBBF9-E353-4047-BD67-5A1D80D1B8CB}" type="datetimeFigureOut">
              <a:rPr lang="en-US" smtClean="0"/>
              <a:t>7/12/2016</a:t>
            </a:fld>
            <a:endParaRPr lang="en-US"/>
          </a:p>
        </p:txBody>
      </p:sp>
      <p:sp>
        <p:nvSpPr>
          <p:cNvPr id="4" name="Slide Image Placeholder 3"/>
          <p:cNvSpPr>
            <a:spLocks noGrp="1" noRot="1" noChangeAspect="1"/>
          </p:cNvSpPr>
          <p:nvPr>
            <p:ph type="sldImg" idx="2"/>
          </p:nvPr>
        </p:nvSpPr>
        <p:spPr>
          <a:xfrm>
            <a:off x="1196975" y="692150"/>
            <a:ext cx="4610100" cy="3457575"/>
          </a:xfrm>
          <a:prstGeom prst="rect">
            <a:avLst/>
          </a:prstGeom>
          <a:noFill/>
          <a:ln w="12700">
            <a:solidFill>
              <a:prstClr val="black"/>
            </a:solidFill>
          </a:ln>
        </p:spPr>
        <p:txBody>
          <a:bodyPr vert="horz" lIns="90992" tIns="45496" rIns="90992" bIns="45496" rtlCol="0" anchor="ctr"/>
          <a:lstStyle/>
          <a:p>
            <a:endParaRPr lang="en-US"/>
          </a:p>
        </p:txBody>
      </p:sp>
      <p:sp>
        <p:nvSpPr>
          <p:cNvPr id="5" name="Notes Placeholder 4"/>
          <p:cNvSpPr>
            <a:spLocks noGrp="1"/>
          </p:cNvSpPr>
          <p:nvPr>
            <p:ph type="body" sz="quarter" idx="3"/>
          </p:nvPr>
        </p:nvSpPr>
        <p:spPr>
          <a:xfrm>
            <a:off x="701040" y="4381734"/>
            <a:ext cx="5601971" cy="4150204"/>
          </a:xfrm>
          <a:prstGeom prst="rect">
            <a:avLst/>
          </a:prstGeom>
        </p:spPr>
        <p:txBody>
          <a:bodyPr vert="horz" lIns="90992" tIns="45496" rIns="90992" bIns="4549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316"/>
            <a:ext cx="3035723" cy="461484"/>
          </a:xfrm>
          <a:prstGeom prst="rect">
            <a:avLst/>
          </a:prstGeom>
        </p:spPr>
        <p:txBody>
          <a:bodyPr vert="horz" lIns="90992" tIns="45496" rIns="90992" bIns="45496" rtlCol="0" anchor="b"/>
          <a:lstStyle>
            <a:lvl1pPr algn="l">
              <a:defRPr sz="1200"/>
            </a:lvl1pPr>
          </a:lstStyle>
          <a:p>
            <a:endParaRPr lang="en-US"/>
          </a:p>
        </p:txBody>
      </p:sp>
      <p:sp>
        <p:nvSpPr>
          <p:cNvPr id="7" name="Slide Number Placeholder 6"/>
          <p:cNvSpPr>
            <a:spLocks noGrp="1"/>
          </p:cNvSpPr>
          <p:nvPr>
            <p:ph type="sldNum" sz="quarter" idx="5"/>
          </p:nvPr>
        </p:nvSpPr>
        <p:spPr>
          <a:xfrm>
            <a:off x="3966742" y="8760316"/>
            <a:ext cx="3035723" cy="461484"/>
          </a:xfrm>
          <a:prstGeom prst="rect">
            <a:avLst/>
          </a:prstGeom>
        </p:spPr>
        <p:txBody>
          <a:bodyPr vert="horz" lIns="90992" tIns="45496" rIns="90992" bIns="45496" rtlCol="0" anchor="b"/>
          <a:lstStyle>
            <a:lvl1pPr algn="r">
              <a:defRPr sz="1200"/>
            </a:lvl1pPr>
          </a:lstStyle>
          <a:p>
            <a:fld id="{DBD41C26-C505-415C-BA10-ADA9BBA70E28}" type="slidenum">
              <a:rPr lang="en-US" smtClean="0"/>
              <a:t>‹#›</a:t>
            </a:fld>
            <a:endParaRPr lang="en-US"/>
          </a:p>
        </p:txBody>
      </p:sp>
    </p:spTree>
    <p:extLst>
      <p:ext uri="{BB962C8B-B14F-4D97-AF65-F5344CB8AC3E}">
        <p14:creationId xmlns:p14="http://schemas.microsoft.com/office/powerpoint/2010/main" val="1202223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D41C26-C505-415C-BA10-ADA9BBA70E28}" type="slidenum">
              <a:rPr lang="en-US" smtClean="0"/>
              <a:t>2</a:t>
            </a:fld>
            <a:endParaRPr lang="en-US"/>
          </a:p>
        </p:txBody>
      </p:sp>
    </p:spTree>
    <p:extLst>
      <p:ext uri="{BB962C8B-B14F-4D97-AF65-F5344CB8AC3E}">
        <p14:creationId xmlns:p14="http://schemas.microsoft.com/office/powerpoint/2010/main" val="3670345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D41C26-C505-415C-BA10-ADA9BBA70E28}" type="slidenum">
              <a:rPr lang="en-US" smtClean="0"/>
              <a:t>4</a:t>
            </a:fld>
            <a:endParaRPr lang="en-US"/>
          </a:p>
        </p:txBody>
      </p:sp>
    </p:spTree>
    <p:extLst>
      <p:ext uri="{BB962C8B-B14F-4D97-AF65-F5344CB8AC3E}">
        <p14:creationId xmlns:p14="http://schemas.microsoft.com/office/powerpoint/2010/main" val="4226899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CFEB56-BF09-4266-9D0B-4E7697D6B6F5}" type="datetimeFigureOut">
              <a:rPr lang="en-US" smtClean="0"/>
              <a:pPr/>
              <a:t>7/12/2016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84E8D2F-BD67-486E-9B14-AAF1C267DA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CFEB56-BF09-4266-9D0B-4E7697D6B6F5}" type="datetimeFigureOut">
              <a:rPr lang="en-US" smtClean="0"/>
              <a:pPr/>
              <a:t>7/12/2016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CFEB56-BF09-4266-9D0B-4E7697D6B6F5}" type="datetimeFigureOut">
              <a:rPr lang="en-US" smtClean="0"/>
              <a:pPr/>
              <a:t>7/12/2016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FEB56-BF09-4266-9D0B-4E7697D6B6F5}" type="datetimeFigureOut">
              <a:rPr lang="en-US" smtClean="0"/>
              <a:pPr/>
              <a:t>7/12/2016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FEB56-BF09-4266-9D0B-4E7697D6B6F5}" type="datetimeFigureOut">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E8D2F-BD67-486E-9B14-AAF1C267DA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FEB56-BF09-4266-9D0B-4E7697D6B6F5}" type="datetimeFigureOut">
              <a:rPr lang="en-US" smtClean="0"/>
              <a:pPr/>
              <a:t>7/12/2016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E8D2F-BD67-486E-9B14-AAF1C267DA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GraphShape" hidden="1"/>
          <p:cNvSpPr/>
          <p:nvPr/>
        </p:nvSpPr>
        <p:spPr>
          <a:xfrm>
            <a:off x="127000"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iRespond Graph</a:t>
            </a:r>
            <a:endParaRPr lang="en-US"/>
          </a:p>
        </p:txBody>
      </p:sp>
      <p:grpSp>
        <p:nvGrpSpPr>
          <p:cNvPr id="37" name="CorrectBarGroup"/>
          <p:cNvGrpSpPr/>
          <p:nvPr/>
        </p:nvGrpSpPr>
        <p:grpSpPr>
          <a:xfrm>
            <a:off x="1270000" y="3175000"/>
            <a:ext cx="2667000" cy="2540000"/>
            <a:chOff x="1270000" y="3175000"/>
            <a:chExt cx="2667000" cy="2540000"/>
          </a:xfrm>
        </p:grpSpPr>
        <p:sp>
          <p:nvSpPr>
            <p:cNvPr id="9" name="CorrectBar0"/>
            <p:cNvSpPr/>
            <p:nvPr userDrawn="1"/>
          </p:nvSpPr>
          <p:spPr>
            <a:xfrm>
              <a:off x="1270000" y="3175000"/>
              <a:ext cx="1079500" cy="254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rrectBar1"/>
            <p:cNvSpPr/>
            <p:nvPr userDrawn="1"/>
          </p:nvSpPr>
          <p:spPr>
            <a:xfrm>
              <a:off x="2857500" y="4445000"/>
              <a:ext cx="1079500" cy="127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PercentLabelGroup"/>
          <p:cNvGrpSpPr/>
          <p:nvPr/>
        </p:nvGrpSpPr>
        <p:grpSpPr>
          <a:xfrm>
            <a:off x="1270000" y="1270000"/>
            <a:ext cx="7429500" cy="317500"/>
            <a:chOff x="1270000" y="1270000"/>
            <a:chExt cx="7429500" cy="317500"/>
          </a:xfrm>
        </p:grpSpPr>
        <p:sp>
          <p:nvSpPr>
            <p:cNvPr id="8" name="PercentLabel0"/>
            <p:cNvSpPr/>
            <p:nvPr userDrawn="1"/>
          </p:nvSpPr>
          <p:spPr>
            <a:xfrm>
              <a:off x="127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sp>
          <p:nvSpPr>
            <p:cNvPr id="11" name="PercentLabel1"/>
            <p:cNvSpPr/>
            <p:nvPr userDrawn="1"/>
          </p:nvSpPr>
          <p:spPr>
            <a:xfrm>
              <a:off x="2857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33%</a:t>
              </a:r>
              <a:endParaRPr lang="en-US" sz="2800">
                <a:solidFill>
                  <a:srgbClr val="000000"/>
                </a:solidFill>
              </a:endParaRPr>
            </a:p>
          </p:txBody>
        </p:sp>
        <p:sp>
          <p:nvSpPr>
            <p:cNvPr id="14" name="PercentLabel2"/>
            <p:cNvSpPr/>
            <p:nvPr userDrawn="1"/>
          </p:nvSpPr>
          <p:spPr>
            <a:xfrm>
              <a:off x="4445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17" name="PercentLabel3"/>
            <p:cNvSpPr/>
            <p:nvPr userDrawn="1"/>
          </p:nvSpPr>
          <p:spPr>
            <a:xfrm>
              <a:off x="6032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20" name="PercentLabel4"/>
            <p:cNvSpPr/>
            <p:nvPr userDrawn="1"/>
          </p:nvSpPr>
          <p:spPr>
            <a:xfrm>
              <a:off x="762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grpSp>
      <p:grpSp>
        <p:nvGrpSpPr>
          <p:cNvPr id="38" name="IncorrectBarGroup"/>
          <p:cNvGrpSpPr/>
          <p:nvPr/>
        </p:nvGrpSpPr>
        <p:grpSpPr>
          <a:xfrm>
            <a:off x="4445000" y="1905000"/>
            <a:ext cx="4254500" cy="3810000"/>
            <a:chOff x="4445000" y="1905000"/>
            <a:chExt cx="4254500" cy="3810000"/>
          </a:xfrm>
        </p:grpSpPr>
        <p:sp>
          <p:nvSpPr>
            <p:cNvPr id="15" name="IncorrectBar2"/>
            <p:cNvSpPr/>
            <p:nvPr userDrawn="1"/>
          </p:nvSpPr>
          <p:spPr>
            <a:xfrm>
              <a:off x="44450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ncorrectBar3"/>
            <p:cNvSpPr/>
            <p:nvPr userDrawn="1"/>
          </p:nvSpPr>
          <p:spPr>
            <a:xfrm>
              <a:off x="60325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ncorrectBar4"/>
            <p:cNvSpPr/>
            <p:nvPr userDrawn="1"/>
          </p:nvSpPr>
          <p:spPr>
            <a:xfrm>
              <a:off x="7620000" y="3175000"/>
              <a:ext cx="1079500" cy="254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XLabelGroup"/>
          <p:cNvGrpSpPr/>
          <p:nvPr/>
        </p:nvGrpSpPr>
        <p:grpSpPr>
          <a:xfrm>
            <a:off x="1270000" y="5842000"/>
            <a:ext cx="7429500" cy="317500"/>
            <a:chOff x="1270000" y="5842000"/>
            <a:chExt cx="7429500" cy="317500"/>
          </a:xfrm>
        </p:grpSpPr>
        <p:sp>
          <p:nvSpPr>
            <p:cNvPr id="10" name="XValueLabel0"/>
            <p:cNvSpPr/>
            <p:nvPr userDrawn="1"/>
          </p:nvSpPr>
          <p:spPr>
            <a:xfrm>
              <a:off x="127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A*</a:t>
              </a:r>
              <a:endParaRPr lang="en-US" sz="2800">
                <a:solidFill>
                  <a:srgbClr val="000000"/>
                </a:solidFill>
              </a:endParaRPr>
            </a:p>
          </p:txBody>
        </p:sp>
        <p:sp>
          <p:nvSpPr>
            <p:cNvPr id="13" name="XValueLabel1"/>
            <p:cNvSpPr/>
            <p:nvPr userDrawn="1"/>
          </p:nvSpPr>
          <p:spPr>
            <a:xfrm>
              <a:off x="2857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B*</a:t>
              </a:r>
              <a:endParaRPr lang="en-US" sz="2800">
                <a:solidFill>
                  <a:srgbClr val="000000"/>
                </a:solidFill>
              </a:endParaRPr>
            </a:p>
          </p:txBody>
        </p:sp>
        <p:sp>
          <p:nvSpPr>
            <p:cNvPr id="16" name="XValueLabel2"/>
            <p:cNvSpPr/>
            <p:nvPr userDrawn="1"/>
          </p:nvSpPr>
          <p:spPr>
            <a:xfrm>
              <a:off x="4445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C</a:t>
              </a:r>
              <a:endParaRPr lang="en-US" sz="2800">
                <a:solidFill>
                  <a:srgbClr val="000000"/>
                </a:solidFill>
              </a:endParaRPr>
            </a:p>
          </p:txBody>
        </p:sp>
        <p:sp>
          <p:nvSpPr>
            <p:cNvPr id="19" name="XValueLabel3"/>
            <p:cNvSpPr/>
            <p:nvPr userDrawn="1"/>
          </p:nvSpPr>
          <p:spPr>
            <a:xfrm>
              <a:off x="6032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D</a:t>
              </a:r>
              <a:endParaRPr lang="en-US" sz="2800">
                <a:solidFill>
                  <a:srgbClr val="000000"/>
                </a:solidFill>
              </a:endParaRPr>
            </a:p>
          </p:txBody>
        </p:sp>
        <p:sp>
          <p:nvSpPr>
            <p:cNvPr id="22" name="XValueLabel4"/>
            <p:cNvSpPr/>
            <p:nvPr userDrawn="1"/>
          </p:nvSpPr>
          <p:spPr>
            <a:xfrm>
              <a:off x="762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E</a:t>
              </a:r>
              <a:endParaRPr lang="en-US" sz="2800">
                <a:solidFill>
                  <a:srgbClr val="000000"/>
                </a:solidFill>
              </a:endParaRPr>
            </a:p>
          </p:txBody>
        </p:sp>
      </p:grpSp>
      <p:grpSp>
        <p:nvGrpSpPr>
          <p:cNvPr id="36" name="AxisLineGroup"/>
          <p:cNvGrpSpPr/>
          <p:nvPr/>
        </p:nvGrpSpPr>
        <p:grpSpPr>
          <a:xfrm>
            <a:off x="889000" y="1587500"/>
            <a:ext cx="8001000" cy="4127500"/>
            <a:chOff x="889000" y="1587500"/>
            <a:chExt cx="8001000" cy="4127500"/>
          </a:xfrm>
        </p:grpSpPr>
        <p:cxnSp>
          <p:nvCxnSpPr>
            <p:cNvPr id="23"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4"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1"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4" name="YLabelGroup"/>
          <p:cNvGrpSpPr/>
          <p:nvPr/>
        </p:nvGrpSpPr>
        <p:grpSpPr>
          <a:xfrm>
            <a:off x="254000" y="1841500"/>
            <a:ext cx="762000" cy="3937000"/>
            <a:chOff x="254000" y="1841500"/>
            <a:chExt cx="762000" cy="3937000"/>
          </a:xfrm>
        </p:grpSpPr>
        <p:sp>
          <p:nvSpPr>
            <p:cNvPr id="26" name="YValueLabel0"/>
            <p:cNvSpPr/>
            <p:nvPr userDrawn="1"/>
          </p:nvSpPr>
          <p:spPr>
            <a:xfrm>
              <a:off x="254000" y="565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0</a:t>
              </a:r>
              <a:endParaRPr lang="en-US" sz="2000">
                <a:solidFill>
                  <a:srgbClr val="000000"/>
                </a:solidFill>
              </a:endParaRPr>
            </a:p>
          </p:txBody>
        </p:sp>
        <p:sp>
          <p:nvSpPr>
            <p:cNvPr id="28" name="YValueLabel1"/>
            <p:cNvSpPr/>
            <p:nvPr userDrawn="1"/>
          </p:nvSpPr>
          <p:spPr>
            <a:xfrm>
              <a:off x="254000" y="438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1</a:t>
              </a:r>
              <a:endParaRPr lang="en-US" sz="2000">
                <a:solidFill>
                  <a:srgbClr val="000000"/>
                </a:solidFill>
              </a:endParaRPr>
            </a:p>
          </p:txBody>
        </p:sp>
        <p:sp>
          <p:nvSpPr>
            <p:cNvPr id="30" name="YValueLabel2"/>
            <p:cNvSpPr/>
            <p:nvPr userDrawn="1"/>
          </p:nvSpPr>
          <p:spPr>
            <a:xfrm>
              <a:off x="254000" y="311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2</a:t>
              </a:r>
              <a:endParaRPr lang="en-US" sz="2000">
                <a:solidFill>
                  <a:srgbClr val="000000"/>
                </a:solidFill>
              </a:endParaRPr>
            </a:p>
          </p:txBody>
        </p:sp>
        <p:sp>
          <p:nvSpPr>
            <p:cNvPr id="32" name="YValueLabel3"/>
            <p:cNvSpPr/>
            <p:nvPr userDrawn="1"/>
          </p:nvSpPr>
          <p:spPr>
            <a:xfrm>
              <a:off x="254000" y="184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3</a:t>
              </a:r>
              <a:endParaRPr lang="en-US" sz="200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QuestionShape"/>
          <p:cNvSpPr/>
          <p:nvPr/>
        </p:nvSpPr>
        <p:spPr>
          <a:xfrm>
            <a:off x="127000" y="127000"/>
            <a:ext cx="8890000" cy="2857500"/>
          </a:xfrm>
          <a:prstGeom prst="rect">
            <a:avLst/>
          </a:prstGeom>
        </p:spPr>
        <p:txBody>
          <a:bodyPr vert="horz" lIns="91440" tIns="45720" rIns="91440" bIns="45720" rtlCol="0" anchor="ctr">
            <a:normAutofit/>
          </a:bodyPr>
          <a:lstStyle/>
          <a:p>
            <a:pPr lvl="0" algn="ctr">
              <a:spcBef>
                <a:spcPct val="0"/>
              </a:spcBef>
              <a:buNone/>
            </a:pPr>
            <a:r>
              <a:rPr lang="en-US" sz="4400" smtClean="0">
                <a:solidFill>
                  <a:schemeClr val="tx1"/>
                </a:solidFill>
                <a:latin typeface="+mj-lt"/>
                <a:ea typeface="+mj-ea"/>
                <a:cs typeface="+mj-cs"/>
              </a:rPr>
              <a:t>iRespond Question Master</a:t>
            </a:r>
            <a:endParaRPr lang="en-US" sz="4400">
              <a:solidFill>
                <a:schemeClr val="tx1"/>
              </a:solidFill>
              <a:latin typeface="+mj-lt"/>
              <a:ea typeface="+mj-ea"/>
              <a:cs typeface="+mj-cs"/>
            </a:endParaRPr>
          </a:p>
        </p:txBody>
      </p:sp>
      <p:sp>
        <p:nvSpPr>
          <p:cNvPr id="8" name="AShape"/>
          <p:cNvSpPr/>
          <p:nvPr/>
        </p:nvSpPr>
        <p:spPr>
          <a:xfrm>
            <a:off x="127000" y="31115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A.) Response A</a:t>
            </a:r>
            <a:endParaRPr lang="en-US" sz="3200">
              <a:solidFill>
                <a:schemeClr val="tx1"/>
              </a:solidFill>
            </a:endParaRPr>
          </a:p>
        </p:txBody>
      </p:sp>
      <p:sp>
        <p:nvSpPr>
          <p:cNvPr id="9" name="BShape"/>
          <p:cNvSpPr/>
          <p:nvPr/>
        </p:nvSpPr>
        <p:spPr>
          <a:xfrm>
            <a:off x="127000" y="38354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B.) Response B</a:t>
            </a:r>
            <a:endParaRPr lang="en-US" sz="3200">
              <a:solidFill>
                <a:schemeClr val="tx1"/>
              </a:solidFill>
            </a:endParaRPr>
          </a:p>
        </p:txBody>
      </p:sp>
      <p:sp>
        <p:nvSpPr>
          <p:cNvPr id="10" name="CShape"/>
          <p:cNvSpPr/>
          <p:nvPr/>
        </p:nvSpPr>
        <p:spPr>
          <a:xfrm>
            <a:off x="127000" y="45593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C.) Response C</a:t>
            </a:r>
            <a:endParaRPr lang="en-US" sz="3200">
              <a:solidFill>
                <a:schemeClr val="tx1"/>
              </a:solidFill>
            </a:endParaRPr>
          </a:p>
        </p:txBody>
      </p:sp>
      <p:sp>
        <p:nvSpPr>
          <p:cNvPr id="11" name="DShape"/>
          <p:cNvSpPr/>
          <p:nvPr/>
        </p:nvSpPr>
        <p:spPr>
          <a:xfrm>
            <a:off x="127000" y="52832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D.) Response D</a:t>
            </a:r>
            <a:endParaRPr lang="en-US" sz="3200">
              <a:solidFill>
                <a:schemeClr val="tx1"/>
              </a:solidFill>
            </a:endParaRPr>
          </a:p>
        </p:txBody>
      </p:sp>
      <p:sp>
        <p:nvSpPr>
          <p:cNvPr id="12" name="EShape"/>
          <p:cNvSpPr/>
          <p:nvPr/>
        </p:nvSpPr>
        <p:spPr>
          <a:xfrm>
            <a:off x="127000" y="60071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E.) Response E</a:t>
            </a:r>
            <a:endParaRPr lang="en-US" sz="3200">
              <a:solidFill>
                <a:schemeClr val="tx1"/>
              </a:solidFill>
            </a:endParaRPr>
          </a:p>
        </p:txBody>
      </p:sp>
      <p:sp>
        <p:nvSpPr>
          <p:cNvPr id="13" name="Percent"/>
          <p:cNvSpPr/>
          <p:nvPr/>
        </p:nvSpPr>
        <p:spPr>
          <a:xfrm>
            <a:off x="6350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rgbClr val="000000"/>
                </a:solidFill>
              </a:rPr>
              <a:t>Percent Complete 100%</a:t>
            </a:r>
            <a:endParaRPr lang="en-US" sz="1400">
              <a:solidFill>
                <a:srgbClr val="000000"/>
              </a:solidFill>
            </a:endParaRPr>
          </a:p>
        </p:txBody>
      </p:sp>
      <p:sp>
        <p:nvSpPr>
          <p:cNvPr id="14" name="Timer"/>
          <p:cNvSpPr/>
          <p:nvPr/>
        </p:nvSpPr>
        <p:spPr>
          <a:xfrm>
            <a:off x="254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rgbClr val="000000"/>
                </a:solidFill>
              </a:rPr>
              <a:t>00:30</a:t>
            </a:r>
            <a:endParaRPr lang="en-US" sz="1400">
              <a:solidFill>
                <a:srgbClr val="000000"/>
              </a:solidFill>
            </a:endParaRP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slide" Target="sl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Autofit/>
          </a:bodyPr>
          <a:lstStyle/>
          <a:p>
            <a:r>
              <a:rPr lang="en-US" sz="3000" b="1" u="sng" dirty="0" smtClean="0">
                <a:solidFill>
                  <a:srgbClr val="00B050"/>
                </a:solidFill>
                <a:effectLst>
                  <a:outerShdw blurRad="38100" dist="38100" dir="2700000" algn="tl">
                    <a:srgbClr val="000000">
                      <a:alpha val="43137"/>
                    </a:srgbClr>
                  </a:outerShdw>
                </a:effectLst>
              </a:rPr>
              <a:t>How To Answer A Free-Response Question (FRQ)</a:t>
            </a:r>
            <a:endParaRPr lang="en-US" sz="3000" b="1"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09600"/>
            <a:ext cx="9144000" cy="6858000"/>
          </a:xfrm>
        </p:spPr>
        <p:txBody>
          <a:bodyPr>
            <a:normAutofit fontScale="25000" lnSpcReduction="20000"/>
          </a:bodyPr>
          <a:lstStyle/>
          <a:p>
            <a:r>
              <a:rPr lang="en-US" sz="8000" b="1" dirty="0" smtClean="0"/>
              <a:t>Read the question </a:t>
            </a:r>
            <a:r>
              <a:rPr lang="en-US" sz="8000" b="1" i="1" dirty="0" smtClean="0"/>
              <a:t>carefully </a:t>
            </a:r>
            <a:r>
              <a:rPr lang="en-US" sz="8000" b="1" u="sng" dirty="0" smtClean="0"/>
              <a:t>twice</a:t>
            </a:r>
            <a:endParaRPr lang="en-US" sz="8000" b="1" dirty="0" smtClean="0"/>
          </a:p>
          <a:p>
            <a:pPr>
              <a:buNone/>
            </a:pPr>
            <a:endParaRPr lang="en-US" sz="1600" dirty="0" smtClean="0"/>
          </a:p>
          <a:p>
            <a:r>
              <a:rPr lang="en-US" sz="8000" b="1" dirty="0" smtClean="0"/>
              <a:t>Circle the verb  </a:t>
            </a:r>
            <a:r>
              <a:rPr lang="en-US" sz="8000" dirty="0" smtClean="0"/>
              <a:t>(define, identify, explain, contrast…) </a:t>
            </a:r>
            <a:r>
              <a:rPr lang="en-US" sz="8000" dirty="0"/>
              <a:t>and </a:t>
            </a:r>
            <a:r>
              <a:rPr lang="en-US" sz="8000" dirty="0" smtClean="0"/>
              <a:t>address what it asks for</a:t>
            </a:r>
          </a:p>
          <a:p>
            <a:pPr>
              <a:buNone/>
            </a:pPr>
            <a:endParaRPr lang="en-US" sz="1600" dirty="0" smtClean="0"/>
          </a:p>
          <a:p>
            <a:r>
              <a:rPr lang="en-US" sz="8000" b="1" dirty="0" smtClean="0"/>
              <a:t>Use a blue/black pen </a:t>
            </a:r>
            <a:r>
              <a:rPr lang="en-US" sz="8000" dirty="0" smtClean="0"/>
              <a:t>and write the FRQ </a:t>
            </a:r>
            <a:r>
              <a:rPr lang="en-US" sz="8000" b="1" dirty="0" smtClean="0"/>
              <a:t>in the order it is given </a:t>
            </a:r>
          </a:p>
          <a:p>
            <a:pPr lvl="1"/>
            <a:r>
              <a:rPr lang="en-US" sz="8000" dirty="0" smtClean="0"/>
              <a:t>If it is divided into sections A, B and C write the answer </a:t>
            </a:r>
            <a:r>
              <a:rPr lang="en-US" sz="8000" dirty="0" smtClean="0">
                <a:hlinkClick r:id="rId2" action="ppaction://hlinksldjump"/>
              </a:rPr>
              <a:t>in the same sequence</a:t>
            </a:r>
            <a:endParaRPr lang="en-US" sz="8000" dirty="0" smtClean="0"/>
          </a:p>
          <a:p>
            <a:pPr lvl="1"/>
            <a:r>
              <a:rPr lang="en-US" sz="8000" b="1" dirty="0" smtClean="0"/>
              <a:t>Always</a:t>
            </a:r>
            <a:r>
              <a:rPr lang="en-US" sz="8000" dirty="0" smtClean="0"/>
              <a:t> </a:t>
            </a:r>
            <a:r>
              <a:rPr lang="en-US" sz="8000" b="1" dirty="0" smtClean="0"/>
              <a:t>skip </a:t>
            </a:r>
            <a:r>
              <a:rPr lang="en-US" sz="8000" b="1" u="sng" dirty="0" smtClean="0"/>
              <a:t>at least one </a:t>
            </a:r>
            <a:r>
              <a:rPr lang="en-US" sz="8000" b="1" dirty="0" smtClean="0"/>
              <a:t>line between </a:t>
            </a:r>
            <a:r>
              <a:rPr lang="en-US" sz="8000" b="1" u="sng" dirty="0" smtClean="0"/>
              <a:t>all</a:t>
            </a:r>
            <a:r>
              <a:rPr lang="en-US" sz="8000" b="1" dirty="0" smtClean="0"/>
              <a:t> sections</a:t>
            </a:r>
          </a:p>
          <a:p>
            <a:pPr lvl="1">
              <a:buNone/>
            </a:pPr>
            <a:endParaRPr lang="en-US" sz="1600" dirty="0"/>
          </a:p>
          <a:p>
            <a:r>
              <a:rPr lang="en-US" sz="8000" dirty="0" smtClean="0"/>
              <a:t>Don’t restate the question and don’t include an introduction or conclusion</a:t>
            </a:r>
          </a:p>
          <a:p>
            <a:pPr>
              <a:buNone/>
            </a:pPr>
            <a:endParaRPr lang="en-US" sz="1600" dirty="0" smtClean="0"/>
          </a:p>
          <a:p>
            <a:r>
              <a:rPr lang="en-US" sz="8000" b="1" dirty="0" smtClean="0"/>
              <a:t>Use sexy vocabulary </a:t>
            </a:r>
            <a:r>
              <a:rPr lang="en-US" sz="8000" dirty="0" smtClean="0"/>
              <a:t>and </a:t>
            </a:r>
            <a:r>
              <a:rPr lang="en-US" sz="8000" b="1" dirty="0" smtClean="0"/>
              <a:t>be as </a:t>
            </a:r>
            <a:r>
              <a:rPr lang="en-US" sz="8000" b="1" u="sng" dirty="0" smtClean="0"/>
              <a:t>specific</a:t>
            </a:r>
            <a:r>
              <a:rPr lang="en-US" sz="8000" b="1" dirty="0" smtClean="0"/>
              <a:t> as you can  </a:t>
            </a:r>
            <a:r>
              <a:rPr lang="en-US" sz="8000" dirty="0" smtClean="0"/>
              <a:t>(avoid vague terms/arguments)</a:t>
            </a:r>
          </a:p>
          <a:p>
            <a:r>
              <a:rPr lang="en-US" sz="8000" dirty="0" smtClean="0"/>
              <a:t>Crossed through items </a:t>
            </a:r>
            <a:r>
              <a:rPr lang="en-US" sz="8000" dirty="0"/>
              <a:t>(like this</a:t>
            </a:r>
            <a:r>
              <a:rPr lang="en-US" sz="8000" dirty="0" smtClean="0"/>
              <a:t>) will not be scored</a:t>
            </a:r>
            <a:endParaRPr lang="en-US" sz="1600" dirty="0" smtClean="0"/>
          </a:p>
          <a:p>
            <a:r>
              <a:rPr lang="en-US" sz="8000" dirty="0" smtClean="0"/>
              <a:t>If asked to provide a definition</a:t>
            </a:r>
          </a:p>
          <a:p>
            <a:pPr lvl="1"/>
            <a:r>
              <a:rPr lang="en-US" sz="8000" dirty="0" smtClean="0"/>
              <a:t> </a:t>
            </a:r>
            <a:r>
              <a:rPr lang="en-US" sz="8000" b="1" dirty="0" smtClean="0"/>
              <a:t>Write 2 </a:t>
            </a:r>
            <a:r>
              <a:rPr lang="en-US" sz="8000" b="1" u="sng" dirty="0" smtClean="0"/>
              <a:t>complete &amp; DIFFERENT</a:t>
            </a:r>
            <a:r>
              <a:rPr lang="en-US" sz="8000" b="1" dirty="0" smtClean="0"/>
              <a:t> sentences  </a:t>
            </a:r>
            <a:r>
              <a:rPr lang="en-US" sz="8000" dirty="0" smtClean="0"/>
              <a:t>(they don’t have to be long)</a:t>
            </a:r>
          </a:p>
          <a:p>
            <a:pPr lvl="1">
              <a:buNone/>
            </a:pPr>
            <a:endParaRPr lang="en-US" sz="1600" dirty="0" smtClean="0"/>
          </a:p>
          <a:p>
            <a:r>
              <a:rPr lang="en-US" sz="8000" b="1" dirty="0" smtClean="0"/>
              <a:t>Always</a:t>
            </a:r>
            <a:r>
              <a:rPr lang="en-US" sz="8000" dirty="0" smtClean="0"/>
              <a:t> </a:t>
            </a:r>
            <a:r>
              <a:rPr lang="en-US" sz="8000" b="1" dirty="0" smtClean="0"/>
              <a:t>provide an </a:t>
            </a:r>
            <a:r>
              <a:rPr lang="en-US" sz="8000" b="1" u="sng" dirty="0" smtClean="0"/>
              <a:t>example</a:t>
            </a:r>
            <a:r>
              <a:rPr lang="en-US" sz="8000" b="1" dirty="0" smtClean="0"/>
              <a:t> </a:t>
            </a:r>
            <a:r>
              <a:rPr lang="en-US" sz="8000" dirty="0" smtClean="0"/>
              <a:t>(if possible) and </a:t>
            </a:r>
            <a:r>
              <a:rPr lang="en-US" sz="8000" b="1" dirty="0" smtClean="0"/>
              <a:t>always </a:t>
            </a:r>
            <a:r>
              <a:rPr lang="en-US" sz="8000" b="1" i="1" dirty="0" smtClean="0"/>
              <a:t>try</a:t>
            </a:r>
            <a:r>
              <a:rPr lang="en-US" sz="8000" b="1" dirty="0" smtClean="0"/>
              <a:t> to </a:t>
            </a:r>
            <a:r>
              <a:rPr lang="en-US" sz="8000" b="1" u="sng" dirty="0" smtClean="0"/>
              <a:t>explain</a:t>
            </a:r>
            <a:r>
              <a:rPr lang="en-US" sz="8000" b="1" dirty="0" smtClean="0"/>
              <a:t> examples/items</a:t>
            </a:r>
          </a:p>
          <a:p>
            <a:pPr lvl="1"/>
            <a:r>
              <a:rPr lang="en-US" sz="8000" b="1" dirty="0" smtClean="0"/>
              <a:t>+ 1 rule </a:t>
            </a:r>
            <a:r>
              <a:rPr lang="en-US" sz="8000" dirty="0" smtClean="0"/>
              <a:t>- if it doesn’t ask for one, give 1 anyway  (if it asks for 1, give 2, if it…) </a:t>
            </a:r>
          </a:p>
          <a:p>
            <a:pPr lvl="1"/>
            <a:r>
              <a:rPr lang="en-US" sz="8000" dirty="0" smtClean="0"/>
              <a:t>Always try to </a:t>
            </a:r>
            <a:r>
              <a:rPr lang="en-US" sz="8000" b="1" dirty="0" smtClean="0"/>
              <a:t>diversify your examples  </a:t>
            </a:r>
            <a:r>
              <a:rPr lang="en-US" sz="8000" dirty="0" smtClean="0"/>
              <a:t>(</a:t>
            </a:r>
            <a:r>
              <a:rPr lang="en-US" sz="8000" dirty="0" smtClean="0">
                <a:hlinkClick r:id="rId3" action="ppaction://hlinksldjump"/>
              </a:rPr>
              <a:t>1 economic, 1 social, 1 political</a:t>
            </a:r>
            <a:r>
              <a:rPr lang="en-US" sz="8000" dirty="0" smtClean="0"/>
              <a:t>…)</a:t>
            </a:r>
            <a:endParaRPr lang="en-US" sz="1600" dirty="0" smtClean="0"/>
          </a:p>
          <a:p>
            <a:r>
              <a:rPr lang="en-US" sz="8000" dirty="0" smtClean="0"/>
              <a:t>If asked to compare and contrast </a:t>
            </a:r>
          </a:p>
          <a:p>
            <a:pPr lvl="1"/>
            <a:r>
              <a:rPr lang="en-US" sz="8000" b="1" dirty="0" smtClean="0"/>
              <a:t>Compare apples to apples </a:t>
            </a:r>
            <a:r>
              <a:rPr lang="en-US" sz="8000" dirty="0" smtClean="0"/>
              <a:t>and </a:t>
            </a:r>
            <a:r>
              <a:rPr lang="en-US" sz="8000" b="1" dirty="0" smtClean="0"/>
              <a:t>use appropriate transitions for contrasts  </a:t>
            </a:r>
          </a:p>
          <a:p>
            <a:pPr marL="457200" lvl="1" indent="0">
              <a:buNone/>
            </a:pPr>
            <a:r>
              <a:rPr lang="en-US" sz="8000" dirty="0"/>
              <a:t> </a:t>
            </a:r>
            <a:r>
              <a:rPr lang="en-US" sz="8000" dirty="0" smtClean="0"/>
              <a:t>    (  ;  , while, whereas, however, on the other hand, as opposed to…)</a:t>
            </a:r>
          </a:p>
          <a:p>
            <a:pPr lvl="1">
              <a:buNone/>
            </a:pPr>
            <a:endParaRPr lang="en-US" sz="1600" dirty="0" smtClean="0"/>
          </a:p>
          <a:p>
            <a:r>
              <a:rPr lang="en-US" sz="8000" dirty="0" smtClean="0"/>
              <a:t>If asked to reference a chart, map, or graphic</a:t>
            </a:r>
          </a:p>
          <a:p>
            <a:pPr lvl="1">
              <a:buNone/>
            </a:pPr>
            <a:r>
              <a:rPr lang="en-US" sz="8000" b="1" dirty="0" smtClean="0"/>
              <a:t>–</a:t>
            </a:r>
            <a:r>
              <a:rPr lang="en-US" sz="8000" dirty="0" smtClean="0"/>
              <a:t>  </a:t>
            </a:r>
            <a:r>
              <a:rPr lang="en-US" sz="8000" b="1" dirty="0" smtClean="0"/>
              <a:t>Read the </a:t>
            </a:r>
            <a:r>
              <a:rPr lang="en-US" sz="8000" b="1" u="sng" dirty="0" smtClean="0"/>
              <a:t>title first</a:t>
            </a:r>
            <a:r>
              <a:rPr lang="en-US" sz="8000" b="1" dirty="0" smtClean="0"/>
              <a:t> and then </a:t>
            </a:r>
            <a:r>
              <a:rPr lang="en-US" sz="8000" b="1" u="sng" dirty="0" smtClean="0"/>
              <a:t>all</a:t>
            </a:r>
            <a:r>
              <a:rPr lang="en-US" sz="8000" b="1" dirty="0" smtClean="0"/>
              <a:t> the related information</a:t>
            </a:r>
          </a:p>
          <a:p>
            <a:pPr lvl="1">
              <a:buNone/>
            </a:pPr>
            <a:r>
              <a:rPr lang="en-US" sz="8000" b="1" dirty="0" smtClean="0"/>
              <a:t>–</a:t>
            </a:r>
            <a:r>
              <a:rPr lang="en-US" sz="8000" dirty="0" smtClean="0"/>
              <a:t>  </a:t>
            </a:r>
            <a:r>
              <a:rPr lang="en-US" sz="8000" b="1" dirty="0" smtClean="0"/>
              <a:t>Reference specific points or items</a:t>
            </a:r>
            <a:r>
              <a:rPr lang="en-US" sz="8000" dirty="0" smtClean="0"/>
              <a:t> within your answer  </a:t>
            </a:r>
            <a:endParaRPr lang="en-US" sz="8000" b="1" dirty="0" smtClean="0"/>
          </a:p>
          <a:p>
            <a:pPr>
              <a:buNone/>
            </a:pPr>
            <a:endParaRPr lang="en-US" sz="8000" dirty="0" smtClean="0"/>
          </a:p>
          <a:p>
            <a:endParaRPr lang="en-US" sz="8000" dirty="0" smtClean="0"/>
          </a:p>
          <a:p>
            <a:pPr>
              <a:buNone/>
            </a:pPr>
            <a:r>
              <a:rPr lang="en-US" sz="8000" dirty="0"/>
              <a:t>	</a:t>
            </a:r>
            <a:endParaRPr lang="en-US" sz="8000" dirty="0" smtClean="0"/>
          </a:p>
          <a:p>
            <a:pPr>
              <a:buNone/>
            </a:pPr>
            <a:endParaRPr lang="en-US" b="1" dirty="0"/>
          </a:p>
        </p:txBody>
      </p:sp>
      <p:cxnSp>
        <p:nvCxnSpPr>
          <p:cNvPr id="5" name="Straight Connector 4"/>
          <p:cNvCxnSpPr/>
          <p:nvPr/>
        </p:nvCxnSpPr>
        <p:spPr>
          <a:xfrm>
            <a:off x="2819400" y="3124200"/>
            <a:ext cx="83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304800"/>
            <a:ext cx="8229600" cy="6248400"/>
          </a:xfrm>
        </p:spPr>
        <p:txBody>
          <a:bodyPr/>
          <a:lstStyle/>
          <a:p>
            <a:r>
              <a:rPr lang="en-US" sz="2800" dirty="0">
                <a:latin typeface="Rockwell" pitchFamily="18" charset="0"/>
              </a:rPr>
              <a:t>Trace – list it in steps</a:t>
            </a:r>
          </a:p>
          <a:p>
            <a:r>
              <a:rPr lang="en-US" sz="2800" dirty="0">
                <a:solidFill>
                  <a:srgbClr val="00B050"/>
                </a:solidFill>
                <a:latin typeface="Rockwell" pitchFamily="18" charset="0"/>
              </a:rPr>
              <a:t>Analyze – break it </a:t>
            </a:r>
            <a:r>
              <a:rPr lang="en-US" sz="2800" dirty="0" smtClean="0">
                <a:solidFill>
                  <a:srgbClr val="00B050"/>
                </a:solidFill>
                <a:latin typeface="Rockwell" pitchFamily="18" charset="0"/>
              </a:rPr>
              <a:t>apart and explain</a:t>
            </a:r>
            <a:endParaRPr lang="en-US" sz="2800" dirty="0">
              <a:solidFill>
                <a:srgbClr val="00B050"/>
              </a:solidFill>
              <a:latin typeface="Rockwell" pitchFamily="18" charset="0"/>
            </a:endParaRPr>
          </a:p>
          <a:p>
            <a:r>
              <a:rPr lang="en-US" sz="2800" dirty="0">
                <a:latin typeface="Rockwell" pitchFamily="18" charset="0"/>
              </a:rPr>
              <a:t>Infer – read between the lines</a:t>
            </a:r>
          </a:p>
          <a:p>
            <a:r>
              <a:rPr lang="en-US" sz="2800" dirty="0">
                <a:latin typeface="Rockwell" pitchFamily="18" charset="0"/>
              </a:rPr>
              <a:t>Evaluate – judge it</a:t>
            </a:r>
          </a:p>
          <a:p>
            <a:r>
              <a:rPr lang="en-US" sz="2800" dirty="0">
                <a:latin typeface="Rockwell" pitchFamily="18" charset="0"/>
              </a:rPr>
              <a:t>Formulate – create it</a:t>
            </a:r>
          </a:p>
          <a:p>
            <a:r>
              <a:rPr lang="en-US" sz="2800" dirty="0" smtClean="0">
                <a:solidFill>
                  <a:srgbClr val="00B050"/>
                </a:solidFill>
                <a:latin typeface="Rockwell" pitchFamily="18" charset="0"/>
              </a:rPr>
              <a:t>Define/Describe</a:t>
            </a:r>
            <a:r>
              <a:rPr lang="en-US" sz="2800" dirty="0" smtClean="0">
                <a:latin typeface="Rockwell" pitchFamily="18" charset="0"/>
              </a:rPr>
              <a:t> </a:t>
            </a:r>
            <a:r>
              <a:rPr lang="en-US" sz="2800" dirty="0">
                <a:latin typeface="Rockwell" pitchFamily="18" charset="0"/>
              </a:rPr>
              <a:t>– tell all about it</a:t>
            </a:r>
          </a:p>
          <a:p>
            <a:r>
              <a:rPr lang="en-US" sz="2800" dirty="0">
                <a:latin typeface="Rockwell" pitchFamily="18" charset="0"/>
              </a:rPr>
              <a:t>Support – back it up with details</a:t>
            </a:r>
          </a:p>
          <a:p>
            <a:r>
              <a:rPr lang="en-US" sz="2800" dirty="0">
                <a:solidFill>
                  <a:srgbClr val="00B050"/>
                </a:solidFill>
                <a:latin typeface="Rockwell" pitchFamily="18" charset="0"/>
              </a:rPr>
              <a:t>Explain</a:t>
            </a:r>
            <a:r>
              <a:rPr lang="en-US" sz="2800" dirty="0">
                <a:latin typeface="Rockwell" pitchFamily="18" charset="0"/>
              </a:rPr>
              <a:t> – tell how it…</a:t>
            </a:r>
          </a:p>
          <a:p>
            <a:r>
              <a:rPr lang="en-US" sz="2800" dirty="0">
                <a:latin typeface="Rockwell" pitchFamily="18" charset="0"/>
              </a:rPr>
              <a:t>Summarize – </a:t>
            </a:r>
            <a:r>
              <a:rPr lang="en-US" sz="2800" dirty="0" smtClean="0">
                <a:latin typeface="Rockwell" pitchFamily="18" charset="0"/>
              </a:rPr>
              <a:t>give </a:t>
            </a:r>
            <a:r>
              <a:rPr lang="en-US" sz="2800" dirty="0">
                <a:latin typeface="Rockwell" pitchFamily="18" charset="0"/>
              </a:rPr>
              <a:t>the short version of it</a:t>
            </a:r>
          </a:p>
          <a:p>
            <a:r>
              <a:rPr lang="en-US" sz="2800" dirty="0">
                <a:latin typeface="Rockwell" pitchFamily="18" charset="0"/>
              </a:rPr>
              <a:t>Predict – what will happen to it</a:t>
            </a:r>
          </a:p>
          <a:p>
            <a:r>
              <a:rPr lang="en-US" sz="2800" dirty="0">
                <a:solidFill>
                  <a:srgbClr val="00B050"/>
                </a:solidFill>
                <a:latin typeface="Rockwell" pitchFamily="18" charset="0"/>
              </a:rPr>
              <a:t>Compare</a:t>
            </a:r>
            <a:r>
              <a:rPr lang="en-US" sz="2800" dirty="0">
                <a:latin typeface="Rockwell" pitchFamily="18" charset="0"/>
              </a:rPr>
              <a:t> – list all the ways </a:t>
            </a:r>
            <a:r>
              <a:rPr lang="en-US" sz="2800" dirty="0" smtClean="0">
                <a:latin typeface="Rockwell" pitchFamily="18" charset="0"/>
              </a:rPr>
              <a:t>it’s </a:t>
            </a:r>
            <a:r>
              <a:rPr lang="en-US" sz="2800" dirty="0">
                <a:latin typeface="Rockwell" pitchFamily="18" charset="0"/>
              </a:rPr>
              <a:t>alike</a:t>
            </a:r>
          </a:p>
          <a:p>
            <a:r>
              <a:rPr lang="en-US" sz="2800" dirty="0">
                <a:solidFill>
                  <a:srgbClr val="00B050"/>
                </a:solidFill>
                <a:latin typeface="Rockwell" pitchFamily="18" charset="0"/>
              </a:rPr>
              <a:t>Contrast</a:t>
            </a:r>
            <a:r>
              <a:rPr lang="en-US" sz="2800" dirty="0">
                <a:latin typeface="Rockwell" pitchFamily="18" charset="0"/>
              </a:rPr>
              <a:t> – list all the ways </a:t>
            </a:r>
            <a:r>
              <a:rPr lang="en-US" sz="2800" dirty="0" smtClean="0">
                <a:latin typeface="Rockwell" pitchFamily="18" charset="0"/>
              </a:rPr>
              <a:t>it’s </a:t>
            </a:r>
            <a:r>
              <a:rPr lang="en-US" sz="2800" dirty="0">
                <a:latin typeface="Rockwell" pitchFamily="18" charset="0"/>
              </a:rPr>
              <a:t>different</a:t>
            </a:r>
          </a:p>
        </p:txBody>
      </p:sp>
      <p:sp>
        <p:nvSpPr>
          <p:cNvPr id="5" name="Rounded Rectangle 4"/>
          <p:cNvSpPr/>
          <p:nvPr/>
        </p:nvSpPr>
        <p:spPr>
          <a:xfrm>
            <a:off x="6553200" y="1828800"/>
            <a:ext cx="2438400" cy="2209800"/>
          </a:xfrm>
          <a:prstGeom prst="roundRect">
            <a:avLst/>
          </a:prstGeom>
          <a:solidFill>
            <a:srgbClr val="B0DD7F"/>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00B050"/>
                </a:solidFill>
                <a:latin typeface="Rockwell" pitchFamily="18" charset="0"/>
              </a:rPr>
              <a:t>12 Very </a:t>
            </a:r>
          </a:p>
          <a:p>
            <a:pPr algn="ctr"/>
            <a:r>
              <a:rPr lang="en-US" sz="3600" b="1" dirty="0" smtClean="0">
                <a:solidFill>
                  <a:srgbClr val="00B050"/>
                </a:solidFill>
                <a:latin typeface="Rockwell" pitchFamily="18" charset="0"/>
              </a:rPr>
              <a:t>Powerful </a:t>
            </a:r>
          </a:p>
          <a:p>
            <a:pPr algn="ctr"/>
            <a:r>
              <a:rPr lang="en-US" sz="3600" b="1" dirty="0" smtClean="0">
                <a:solidFill>
                  <a:srgbClr val="00B050"/>
                </a:solidFill>
                <a:latin typeface="Rockwell" pitchFamily="18" charset="0"/>
              </a:rPr>
              <a:t>Words</a:t>
            </a:r>
            <a:endParaRPr lang="en-US" sz="3600" b="1"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76201"/>
            <a:ext cx="5105399" cy="2768222"/>
          </a:xfrm>
          <a:prstGeom prst="rect">
            <a:avLst/>
          </a:prstGeom>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67908"/>
          <a:stretch/>
        </p:blipFill>
        <p:spPr>
          <a:xfrm>
            <a:off x="426494" y="2844422"/>
            <a:ext cx="8717506" cy="4038599"/>
          </a:xfrm>
          <a:prstGeom prst="rect">
            <a:avLst/>
          </a:prstGeom>
        </p:spPr>
      </p:pic>
      <p:sp>
        <p:nvSpPr>
          <p:cNvPr id="4" name="Oval 3"/>
          <p:cNvSpPr/>
          <p:nvPr/>
        </p:nvSpPr>
        <p:spPr>
          <a:xfrm>
            <a:off x="1320990" y="2971800"/>
            <a:ext cx="533400" cy="528851"/>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200400" y="5048534"/>
            <a:ext cx="381000" cy="381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320989" y="5845791"/>
            <a:ext cx="603345" cy="445827"/>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9" idx="2"/>
          </p:cNvCxnSpPr>
          <p:nvPr/>
        </p:nvCxnSpPr>
        <p:spPr>
          <a:xfrm>
            <a:off x="845594" y="2787473"/>
            <a:ext cx="221206" cy="323866"/>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26494" y="2479696"/>
            <a:ext cx="838200" cy="307777"/>
          </a:xfrm>
          <a:prstGeom prst="rect">
            <a:avLst/>
          </a:prstGeom>
          <a:noFill/>
        </p:spPr>
        <p:txBody>
          <a:bodyPr wrap="square" rtlCol="0">
            <a:spAutoFit/>
          </a:bodyPr>
          <a:lstStyle/>
          <a:p>
            <a:r>
              <a:rPr lang="en-US" sz="1400" b="1" dirty="0" smtClean="0">
                <a:solidFill>
                  <a:srgbClr val="00B050"/>
                </a:solidFill>
              </a:rPr>
              <a:t>Label A.</a:t>
            </a:r>
            <a:endParaRPr lang="en-US" sz="1400" b="1" dirty="0">
              <a:solidFill>
                <a:srgbClr val="00B050"/>
              </a:solidFill>
            </a:endParaRPr>
          </a:p>
        </p:txBody>
      </p:sp>
      <p:sp>
        <p:nvSpPr>
          <p:cNvPr id="11" name="TextBox 10"/>
          <p:cNvSpPr txBox="1"/>
          <p:nvPr/>
        </p:nvSpPr>
        <p:spPr>
          <a:xfrm>
            <a:off x="2438400" y="3581400"/>
            <a:ext cx="5486400" cy="307777"/>
          </a:xfrm>
          <a:prstGeom prst="rect">
            <a:avLst/>
          </a:prstGeom>
          <a:noFill/>
        </p:spPr>
        <p:txBody>
          <a:bodyPr wrap="square" rtlCol="0">
            <a:spAutoFit/>
          </a:bodyPr>
          <a:lstStyle/>
          <a:p>
            <a:r>
              <a:rPr lang="en-US" sz="1400" b="1" dirty="0" smtClean="0">
                <a:solidFill>
                  <a:srgbClr val="00B050"/>
                </a:solidFill>
              </a:rPr>
              <a:t>2 sentence definition  &amp; 1 example with an explanation</a:t>
            </a:r>
            <a:endParaRPr lang="en-US" sz="1400" b="1" dirty="0">
              <a:solidFill>
                <a:srgbClr val="00B050"/>
              </a:solidFill>
            </a:endParaRPr>
          </a:p>
        </p:txBody>
      </p:sp>
      <p:sp>
        <p:nvSpPr>
          <p:cNvPr id="12" name="TextBox 11"/>
          <p:cNvSpPr txBox="1"/>
          <p:nvPr/>
        </p:nvSpPr>
        <p:spPr>
          <a:xfrm>
            <a:off x="2246194" y="4041577"/>
            <a:ext cx="5486400" cy="307777"/>
          </a:xfrm>
          <a:prstGeom prst="rect">
            <a:avLst/>
          </a:prstGeom>
          <a:noFill/>
        </p:spPr>
        <p:txBody>
          <a:bodyPr wrap="square" rtlCol="0">
            <a:spAutoFit/>
          </a:bodyPr>
          <a:lstStyle/>
          <a:p>
            <a:r>
              <a:rPr lang="en-US" sz="1400" b="1" dirty="0" smtClean="0">
                <a:solidFill>
                  <a:srgbClr val="00B050"/>
                </a:solidFill>
              </a:rPr>
              <a:t>2 sentence definition  &amp; 1 example with an explanation</a:t>
            </a:r>
            <a:endParaRPr lang="en-US" sz="1400" b="1" dirty="0">
              <a:solidFill>
                <a:srgbClr val="00B050"/>
              </a:solidFill>
            </a:endParaRPr>
          </a:p>
        </p:txBody>
      </p:sp>
      <p:sp>
        <p:nvSpPr>
          <p:cNvPr id="13" name="TextBox 12"/>
          <p:cNvSpPr txBox="1"/>
          <p:nvPr/>
        </p:nvSpPr>
        <p:spPr>
          <a:xfrm>
            <a:off x="2743200" y="4581232"/>
            <a:ext cx="5486400" cy="307777"/>
          </a:xfrm>
          <a:prstGeom prst="rect">
            <a:avLst/>
          </a:prstGeom>
          <a:noFill/>
        </p:spPr>
        <p:txBody>
          <a:bodyPr wrap="square" rtlCol="0">
            <a:spAutoFit/>
          </a:bodyPr>
          <a:lstStyle/>
          <a:p>
            <a:r>
              <a:rPr lang="en-US" sz="1400" b="1" dirty="0" smtClean="0">
                <a:solidFill>
                  <a:srgbClr val="00B050"/>
                </a:solidFill>
              </a:rPr>
              <a:t>2 sentence definition  &amp; 1 example with an explanation</a:t>
            </a:r>
            <a:endParaRPr lang="en-US" sz="1400" b="1" dirty="0">
              <a:solidFill>
                <a:srgbClr val="00B050"/>
              </a:solidFill>
            </a:endParaRPr>
          </a:p>
        </p:txBody>
      </p:sp>
      <p:cxnSp>
        <p:nvCxnSpPr>
          <p:cNvPr id="14" name="Straight Arrow Connector 13"/>
          <p:cNvCxnSpPr>
            <a:stCxn id="16" idx="3"/>
          </p:cNvCxnSpPr>
          <p:nvPr/>
        </p:nvCxnSpPr>
        <p:spPr>
          <a:xfrm>
            <a:off x="1078032" y="4838616"/>
            <a:ext cx="232438" cy="29413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1842" y="4577006"/>
            <a:ext cx="1016190" cy="523220"/>
          </a:xfrm>
          <a:prstGeom prst="rect">
            <a:avLst/>
          </a:prstGeom>
          <a:noFill/>
        </p:spPr>
        <p:txBody>
          <a:bodyPr wrap="square" rtlCol="0">
            <a:spAutoFit/>
          </a:bodyPr>
          <a:lstStyle/>
          <a:p>
            <a:r>
              <a:rPr lang="en-US" sz="1400" b="1" dirty="0" smtClean="0">
                <a:solidFill>
                  <a:srgbClr val="00B050"/>
                </a:solidFill>
              </a:rPr>
              <a:t>Skip Space &amp; Label B.</a:t>
            </a:r>
            <a:endParaRPr lang="en-US" sz="1400" b="1" dirty="0">
              <a:solidFill>
                <a:srgbClr val="00B050"/>
              </a:solidFill>
            </a:endParaRPr>
          </a:p>
        </p:txBody>
      </p:sp>
      <p:sp>
        <p:nvSpPr>
          <p:cNvPr id="18" name="TextBox 17"/>
          <p:cNvSpPr txBox="1"/>
          <p:nvPr/>
        </p:nvSpPr>
        <p:spPr>
          <a:xfrm>
            <a:off x="7098302" y="3385245"/>
            <a:ext cx="1676400" cy="1600438"/>
          </a:xfrm>
          <a:prstGeom prst="rect">
            <a:avLst/>
          </a:prstGeom>
          <a:noFill/>
        </p:spPr>
        <p:txBody>
          <a:bodyPr wrap="square" rtlCol="0">
            <a:spAutoFit/>
          </a:bodyPr>
          <a:lstStyle/>
          <a:p>
            <a:r>
              <a:rPr lang="en-US" sz="1400" b="1" dirty="0" smtClean="0">
                <a:solidFill>
                  <a:srgbClr val="00B050"/>
                </a:solidFill>
              </a:rPr>
              <a:t>2 examples of a nation from Region A  with an explanation, 2 examples of a state from Region A with an explanation…</a:t>
            </a:r>
            <a:endParaRPr lang="en-US" sz="1400" b="1" dirty="0">
              <a:solidFill>
                <a:srgbClr val="00B050"/>
              </a:solidFill>
            </a:endParaRPr>
          </a:p>
        </p:txBody>
      </p:sp>
      <p:sp>
        <p:nvSpPr>
          <p:cNvPr id="19" name="TextBox 18"/>
          <p:cNvSpPr txBox="1"/>
          <p:nvPr/>
        </p:nvSpPr>
        <p:spPr>
          <a:xfrm>
            <a:off x="6553200" y="5429534"/>
            <a:ext cx="2590800" cy="523220"/>
          </a:xfrm>
          <a:prstGeom prst="rect">
            <a:avLst/>
          </a:prstGeom>
          <a:noFill/>
        </p:spPr>
        <p:txBody>
          <a:bodyPr wrap="square" rtlCol="0">
            <a:spAutoFit/>
          </a:bodyPr>
          <a:lstStyle/>
          <a:p>
            <a:r>
              <a:rPr lang="en-US" sz="1400" b="1" dirty="0" smtClean="0">
                <a:solidFill>
                  <a:srgbClr val="00B050"/>
                </a:solidFill>
              </a:rPr>
              <a:t>2 examples of a nation from Region B with an explanation…</a:t>
            </a:r>
            <a:endParaRPr lang="en-US" sz="1400" b="1" dirty="0">
              <a:solidFill>
                <a:srgbClr val="00B050"/>
              </a:solidFill>
            </a:endParaRPr>
          </a:p>
        </p:txBody>
      </p:sp>
      <p:cxnSp>
        <p:nvCxnSpPr>
          <p:cNvPr id="20" name="Straight Connector 19"/>
          <p:cNvCxnSpPr/>
          <p:nvPr/>
        </p:nvCxnSpPr>
        <p:spPr>
          <a:xfrm>
            <a:off x="1622661" y="5429534"/>
            <a:ext cx="336645"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791200" y="5429534"/>
            <a:ext cx="6096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66948" y="6399311"/>
            <a:ext cx="4796051" cy="307777"/>
          </a:xfrm>
          <a:prstGeom prst="rect">
            <a:avLst/>
          </a:prstGeom>
          <a:noFill/>
        </p:spPr>
        <p:txBody>
          <a:bodyPr wrap="square" rtlCol="0">
            <a:spAutoFit/>
          </a:bodyPr>
          <a:lstStyle/>
          <a:p>
            <a:r>
              <a:rPr lang="en-US" sz="1400" b="1" dirty="0" smtClean="0">
                <a:solidFill>
                  <a:srgbClr val="00B050"/>
                </a:solidFill>
              </a:rPr>
              <a:t>1 explanation for Region A &amp; 1 explanation for Region B</a:t>
            </a:r>
            <a:endParaRPr lang="en-US" sz="1400" b="1" dirty="0">
              <a:solidFill>
                <a:srgbClr val="00B050"/>
              </a:solidFill>
            </a:endParaRPr>
          </a:p>
        </p:txBody>
      </p:sp>
      <p:sp>
        <p:nvSpPr>
          <p:cNvPr id="26" name="TextBox 25"/>
          <p:cNvSpPr txBox="1"/>
          <p:nvPr/>
        </p:nvSpPr>
        <p:spPr>
          <a:xfrm>
            <a:off x="50610" y="6029980"/>
            <a:ext cx="1016190" cy="523220"/>
          </a:xfrm>
          <a:prstGeom prst="rect">
            <a:avLst/>
          </a:prstGeom>
          <a:noFill/>
        </p:spPr>
        <p:txBody>
          <a:bodyPr wrap="square" rtlCol="0">
            <a:spAutoFit/>
          </a:bodyPr>
          <a:lstStyle/>
          <a:p>
            <a:r>
              <a:rPr lang="en-US" sz="1400" b="1" dirty="0" smtClean="0">
                <a:solidFill>
                  <a:srgbClr val="00B050"/>
                </a:solidFill>
              </a:rPr>
              <a:t>Skip Space &amp; Label C.</a:t>
            </a:r>
            <a:endParaRPr lang="en-US" sz="1400" b="1" dirty="0">
              <a:solidFill>
                <a:srgbClr val="00B050"/>
              </a:solidFill>
            </a:endParaRPr>
          </a:p>
        </p:txBody>
      </p:sp>
      <p:cxnSp>
        <p:nvCxnSpPr>
          <p:cNvPr id="27" name="Straight Arrow Connector 26"/>
          <p:cNvCxnSpPr>
            <a:stCxn id="26" idx="0"/>
          </p:cNvCxnSpPr>
          <p:nvPr/>
        </p:nvCxnSpPr>
        <p:spPr>
          <a:xfrm flipV="1">
            <a:off x="558705" y="5845792"/>
            <a:ext cx="470634" cy="18418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511955" y="6291590"/>
            <a:ext cx="336645"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36093" y="500298"/>
            <a:ext cx="3276600" cy="1508105"/>
          </a:xfrm>
          <a:prstGeom prst="rect">
            <a:avLst/>
          </a:prstGeom>
          <a:noFill/>
        </p:spPr>
        <p:txBody>
          <a:bodyPr wrap="square" rtlCol="0">
            <a:spAutoFit/>
          </a:bodyPr>
          <a:lstStyle/>
          <a:p>
            <a:r>
              <a:rPr lang="en-US" sz="2000" b="1" dirty="0" smtClean="0">
                <a:solidFill>
                  <a:srgbClr val="00B050"/>
                </a:solidFill>
              </a:rPr>
              <a:t>Let’s practice! </a:t>
            </a:r>
          </a:p>
          <a:p>
            <a:endParaRPr lang="en-US" sz="1200" b="1" dirty="0" smtClean="0">
              <a:solidFill>
                <a:srgbClr val="00B050"/>
              </a:solidFill>
            </a:endParaRPr>
          </a:p>
          <a:p>
            <a:r>
              <a:rPr lang="en-US" sz="2000" b="1" dirty="0" smtClean="0">
                <a:solidFill>
                  <a:srgbClr val="00B050"/>
                </a:solidFill>
              </a:rPr>
              <a:t>Remember the rules we just discussed as we break down this prompt</a:t>
            </a:r>
            <a:endParaRPr lang="en-US" sz="2000" b="1" dirty="0">
              <a:solidFill>
                <a:srgbClr val="00B050"/>
              </a:solidFill>
            </a:endParaRPr>
          </a:p>
        </p:txBody>
      </p:sp>
      <p:cxnSp>
        <p:nvCxnSpPr>
          <p:cNvPr id="36" name="Straight Connector 35"/>
          <p:cNvCxnSpPr/>
          <p:nvPr/>
        </p:nvCxnSpPr>
        <p:spPr>
          <a:xfrm>
            <a:off x="7459638" y="5418133"/>
            <a:ext cx="22063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133598" y="6573614"/>
            <a:ext cx="22063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078032" y="3654321"/>
            <a:ext cx="377770" cy="161933"/>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9503" y="3448096"/>
            <a:ext cx="838200" cy="307777"/>
          </a:xfrm>
          <a:prstGeom prst="rect">
            <a:avLst/>
          </a:prstGeom>
          <a:noFill/>
        </p:spPr>
        <p:txBody>
          <a:bodyPr wrap="square" rtlCol="0">
            <a:spAutoFit/>
          </a:bodyPr>
          <a:lstStyle/>
          <a:p>
            <a:r>
              <a:rPr lang="en-US" sz="1400" b="1" dirty="0" smtClean="0">
                <a:solidFill>
                  <a:srgbClr val="00B050"/>
                </a:solidFill>
              </a:rPr>
              <a:t>Label 1.</a:t>
            </a:r>
            <a:endParaRPr lang="en-US" sz="1400" b="1" dirty="0">
              <a:solidFill>
                <a:srgbClr val="00B050"/>
              </a:solidFill>
            </a:endParaRPr>
          </a:p>
        </p:txBody>
      </p:sp>
      <p:sp>
        <p:nvSpPr>
          <p:cNvPr id="29" name="TextBox 28"/>
          <p:cNvSpPr txBox="1"/>
          <p:nvPr/>
        </p:nvSpPr>
        <p:spPr>
          <a:xfrm>
            <a:off x="426494" y="3933855"/>
            <a:ext cx="1016190" cy="523220"/>
          </a:xfrm>
          <a:prstGeom prst="rect">
            <a:avLst/>
          </a:prstGeom>
          <a:noFill/>
        </p:spPr>
        <p:txBody>
          <a:bodyPr wrap="square" rtlCol="0">
            <a:spAutoFit/>
          </a:bodyPr>
          <a:lstStyle/>
          <a:p>
            <a:r>
              <a:rPr lang="en-US" sz="1400" b="1" dirty="0" smtClean="0">
                <a:solidFill>
                  <a:srgbClr val="00B050"/>
                </a:solidFill>
              </a:rPr>
              <a:t>Skip Space &amp; Label 2.</a:t>
            </a:r>
            <a:endParaRPr lang="en-US" sz="1400" b="1" dirty="0">
              <a:solidFill>
                <a:srgbClr val="00B050"/>
              </a:solidFill>
            </a:endParaRPr>
          </a:p>
        </p:txBody>
      </p:sp>
      <p:sp>
        <p:nvSpPr>
          <p:cNvPr id="30" name="TextBox 29"/>
          <p:cNvSpPr txBox="1"/>
          <p:nvPr/>
        </p:nvSpPr>
        <p:spPr>
          <a:xfrm>
            <a:off x="4163136" y="4303186"/>
            <a:ext cx="2199563" cy="307777"/>
          </a:xfrm>
          <a:prstGeom prst="rect">
            <a:avLst/>
          </a:prstGeom>
          <a:noFill/>
        </p:spPr>
        <p:txBody>
          <a:bodyPr wrap="square" rtlCol="0">
            <a:spAutoFit/>
          </a:bodyPr>
          <a:lstStyle/>
          <a:p>
            <a:r>
              <a:rPr lang="en-US" sz="1400" b="1" dirty="0" smtClean="0">
                <a:solidFill>
                  <a:srgbClr val="00B050"/>
                </a:solidFill>
              </a:rPr>
              <a:t>Skip Space &amp; Label 3.</a:t>
            </a:r>
            <a:endParaRPr lang="en-US" sz="1400" b="1" dirty="0">
              <a:solidFill>
                <a:srgbClr val="00B050"/>
              </a:solidFill>
            </a:endParaRPr>
          </a:p>
        </p:txBody>
      </p:sp>
      <p:sp>
        <p:nvSpPr>
          <p:cNvPr id="8" name="Left Arrow 7">
            <a:hlinkClick r:id="rId4" action="ppaction://hlinksldjump"/>
          </p:cNvPr>
          <p:cNvSpPr/>
          <p:nvPr/>
        </p:nvSpPr>
        <p:spPr>
          <a:xfrm>
            <a:off x="2405857" y="202790"/>
            <a:ext cx="1144706" cy="53340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902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5">
                                            <p:txEl>
                                              <p:pRg st="0" end="0"/>
                                            </p:txEl>
                                          </p:spTgt>
                                        </p:tgtEl>
                                        <p:attrNameLst>
                                          <p:attrName>style.visibility</p:attrName>
                                        </p:attrNameLst>
                                      </p:cBhvr>
                                      <p:to>
                                        <p:strVal val="visible"/>
                                      </p:to>
                                    </p:set>
                                    <p:animEffect transition="in" filter="randombar(horizontal)">
                                      <p:cBhvr>
                                        <p:cTn id="12" dur="500"/>
                                        <p:tgtEl>
                                          <p:spTgt spid="35">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5">
                                            <p:txEl>
                                              <p:pRg st="2" end="2"/>
                                            </p:txEl>
                                          </p:spTgt>
                                        </p:tgtEl>
                                        <p:attrNameLst>
                                          <p:attrName>style.visibility</p:attrName>
                                        </p:attrNameLst>
                                      </p:cBhvr>
                                      <p:to>
                                        <p:strVal val="visible"/>
                                      </p:to>
                                    </p:set>
                                    <p:animEffect transition="in" filter="randombar(horizontal)">
                                      <p:cBhvr>
                                        <p:cTn id="15" dur="500"/>
                                        <p:tgtEl>
                                          <p:spTgt spid="3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xit" presetSubtype="0" fill="hold" nodeType="clickEffect">
                                  <p:stCondLst>
                                    <p:cond delay="0"/>
                                  </p:stCondLst>
                                  <p:childTnLst>
                                    <p:animEffect transition="out" filter="fade">
                                      <p:cBhvr>
                                        <p:cTn id="51" dur="1000"/>
                                        <p:tgtEl>
                                          <p:spTgt spid="7"/>
                                        </p:tgtEl>
                                      </p:cBhvr>
                                    </p:animEffect>
                                    <p:anim calcmode="lin" valueType="num">
                                      <p:cBhvr>
                                        <p:cTn id="52" dur="1000"/>
                                        <p:tgtEl>
                                          <p:spTgt spid="7"/>
                                        </p:tgtEl>
                                        <p:attrNameLst>
                                          <p:attrName>ppt_x</p:attrName>
                                        </p:attrNameLst>
                                      </p:cBhvr>
                                      <p:tavLst>
                                        <p:tav tm="0">
                                          <p:val>
                                            <p:strVal val="ppt_x"/>
                                          </p:val>
                                        </p:tav>
                                        <p:tav tm="100000">
                                          <p:val>
                                            <p:strVal val="ppt_x"/>
                                          </p:val>
                                        </p:tav>
                                      </p:tavLst>
                                    </p:anim>
                                    <p:anim calcmode="lin" valueType="num">
                                      <p:cBhvr>
                                        <p:cTn id="53" dur="1000"/>
                                        <p:tgtEl>
                                          <p:spTgt spid="7"/>
                                        </p:tgtEl>
                                        <p:attrNameLst>
                                          <p:attrName>ppt_y</p:attrName>
                                        </p:attrNameLst>
                                      </p:cBhvr>
                                      <p:tavLst>
                                        <p:tav tm="0">
                                          <p:val>
                                            <p:strVal val="ppt_y"/>
                                          </p:val>
                                        </p:tav>
                                        <p:tav tm="100000">
                                          <p:val>
                                            <p:strVal val="ppt_y+.1"/>
                                          </p:val>
                                        </p:tav>
                                      </p:tavLst>
                                    </p:anim>
                                    <p:set>
                                      <p:cBhvr>
                                        <p:cTn id="54" dur="1" fill="hold">
                                          <p:stCondLst>
                                            <p:cond delay="999"/>
                                          </p:stCondLst>
                                        </p:cTn>
                                        <p:tgtEl>
                                          <p:spTgt spid="7"/>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42" presetClass="exit" presetSubtype="0" fill="hold" grpId="1" nodeType="clickEffect">
                                  <p:stCondLst>
                                    <p:cond delay="0"/>
                                  </p:stCondLst>
                                  <p:childTnLst>
                                    <p:animEffect transition="out" filter="fade">
                                      <p:cBhvr>
                                        <p:cTn id="58" dur="1000"/>
                                        <p:tgtEl>
                                          <p:spTgt spid="9"/>
                                        </p:tgtEl>
                                      </p:cBhvr>
                                    </p:animEffect>
                                    <p:anim calcmode="lin" valueType="num">
                                      <p:cBhvr>
                                        <p:cTn id="59" dur="1000"/>
                                        <p:tgtEl>
                                          <p:spTgt spid="9"/>
                                        </p:tgtEl>
                                        <p:attrNameLst>
                                          <p:attrName>ppt_x</p:attrName>
                                        </p:attrNameLst>
                                      </p:cBhvr>
                                      <p:tavLst>
                                        <p:tav tm="0">
                                          <p:val>
                                            <p:strVal val="ppt_x"/>
                                          </p:val>
                                        </p:tav>
                                        <p:tav tm="100000">
                                          <p:val>
                                            <p:strVal val="ppt_x"/>
                                          </p:val>
                                        </p:tav>
                                      </p:tavLst>
                                    </p:anim>
                                    <p:anim calcmode="lin" valueType="num">
                                      <p:cBhvr>
                                        <p:cTn id="60" dur="1000"/>
                                        <p:tgtEl>
                                          <p:spTgt spid="9"/>
                                        </p:tgtEl>
                                        <p:attrNameLst>
                                          <p:attrName>ppt_y</p:attrName>
                                        </p:attrNameLst>
                                      </p:cBhvr>
                                      <p:tavLst>
                                        <p:tav tm="0">
                                          <p:val>
                                            <p:strVal val="ppt_y"/>
                                          </p:val>
                                        </p:tav>
                                        <p:tav tm="100000">
                                          <p:val>
                                            <p:strVal val="ppt_y+.1"/>
                                          </p:val>
                                        </p:tav>
                                      </p:tavLst>
                                    </p:anim>
                                    <p:set>
                                      <p:cBhvr>
                                        <p:cTn id="61" dur="1" fill="hold">
                                          <p:stCondLst>
                                            <p:cond delay="999"/>
                                          </p:stCondLst>
                                        </p:cTn>
                                        <p:tgtEl>
                                          <p:spTgt spid="9"/>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additive="base">
                                        <p:cTn id="66" dur="500" fill="hold"/>
                                        <p:tgtEl>
                                          <p:spTgt spid="25"/>
                                        </p:tgtEl>
                                        <p:attrNameLst>
                                          <p:attrName>ppt_x</p:attrName>
                                        </p:attrNameLst>
                                      </p:cBhvr>
                                      <p:tavLst>
                                        <p:tav tm="0">
                                          <p:val>
                                            <p:strVal val="#ppt_x"/>
                                          </p:val>
                                        </p:tav>
                                        <p:tav tm="100000">
                                          <p:val>
                                            <p:strVal val="#ppt_x"/>
                                          </p:val>
                                        </p:tav>
                                      </p:tavLst>
                                    </p:anim>
                                    <p:anim calcmode="lin" valueType="num">
                                      <p:cBhvr additive="base">
                                        <p:cTn id="6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1"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heel(1)">
                                      <p:cBhvr>
                                        <p:cTn id="77" dur="2000"/>
                                        <p:tgtEl>
                                          <p:spTgt spid="11"/>
                                        </p:tgtEl>
                                      </p:cBhvr>
                                    </p:animEffect>
                                  </p:childTnLst>
                                </p:cTn>
                              </p:par>
                            </p:childTnLst>
                          </p:cTn>
                        </p:par>
                      </p:childTnLst>
                    </p:cTn>
                  </p:par>
                  <p:par>
                    <p:cTn id="78" fill="hold">
                      <p:stCondLst>
                        <p:cond delay="indefinite"/>
                      </p:stCondLst>
                      <p:childTnLst>
                        <p:par>
                          <p:cTn id="79" fill="hold">
                            <p:stCondLst>
                              <p:cond delay="0"/>
                            </p:stCondLst>
                            <p:childTnLst>
                              <p:par>
                                <p:cTn id="80" presetID="42" presetClass="exit" presetSubtype="0" fill="hold" nodeType="clickEffect">
                                  <p:stCondLst>
                                    <p:cond delay="0"/>
                                  </p:stCondLst>
                                  <p:childTnLst>
                                    <p:animEffect transition="out" filter="fade">
                                      <p:cBhvr>
                                        <p:cTn id="81" dur="1000"/>
                                        <p:tgtEl>
                                          <p:spTgt spid="25"/>
                                        </p:tgtEl>
                                      </p:cBhvr>
                                    </p:animEffect>
                                    <p:anim calcmode="lin" valueType="num">
                                      <p:cBhvr>
                                        <p:cTn id="82" dur="1000"/>
                                        <p:tgtEl>
                                          <p:spTgt spid="25"/>
                                        </p:tgtEl>
                                        <p:attrNameLst>
                                          <p:attrName>ppt_x</p:attrName>
                                        </p:attrNameLst>
                                      </p:cBhvr>
                                      <p:tavLst>
                                        <p:tav tm="0">
                                          <p:val>
                                            <p:strVal val="ppt_x"/>
                                          </p:val>
                                        </p:tav>
                                        <p:tav tm="100000">
                                          <p:val>
                                            <p:strVal val="ppt_x"/>
                                          </p:val>
                                        </p:tav>
                                      </p:tavLst>
                                    </p:anim>
                                    <p:anim calcmode="lin" valueType="num">
                                      <p:cBhvr>
                                        <p:cTn id="83" dur="1000"/>
                                        <p:tgtEl>
                                          <p:spTgt spid="25"/>
                                        </p:tgtEl>
                                        <p:attrNameLst>
                                          <p:attrName>ppt_y</p:attrName>
                                        </p:attrNameLst>
                                      </p:cBhvr>
                                      <p:tavLst>
                                        <p:tav tm="0">
                                          <p:val>
                                            <p:strVal val="ppt_y"/>
                                          </p:val>
                                        </p:tav>
                                        <p:tav tm="100000">
                                          <p:val>
                                            <p:strVal val="ppt_y+.1"/>
                                          </p:val>
                                        </p:tav>
                                      </p:tavLst>
                                    </p:anim>
                                    <p:set>
                                      <p:cBhvr>
                                        <p:cTn id="84" dur="1" fill="hold">
                                          <p:stCondLst>
                                            <p:cond delay="999"/>
                                          </p:stCondLst>
                                        </p:cTn>
                                        <p:tgtEl>
                                          <p:spTgt spid="25"/>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42" presetClass="exit" presetSubtype="0" fill="hold" grpId="1" nodeType="clickEffect">
                                  <p:stCondLst>
                                    <p:cond delay="0"/>
                                  </p:stCondLst>
                                  <p:childTnLst>
                                    <p:animEffect transition="out" filter="fade">
                                      <p:cBhvr>
                                        <p:cTn id="88" dur="1000"/>
                                        <p:tgtEl>
                                          <p:spTgt spid="28"/>
                                        </p:tgtEl>
                                      </p:cBhvr>
                                    </p:animEffect>
                                    <p:anim calcmode="lin" valueType="num">
                                      <p:cBhvr>
                                        <p:cTn id="89" dur="1000"/>
                                        <p:tgtEl>
                                          <p:spTgt spid="28"/>
                                        </p:tgtEl>
                                        <p:attrNameLst>
                                          <p:attrName>ppt_x</p:attrName>
                                        </p:attrNameLst>
                                      </p:cBhvr>
                                      <p:tavLst>
                                        <p:tav tm="0">
                                          <p:val>
                                            <p:strVal val="ppt_x"/>
                                          </p:val>
                                        </p:tav>
                                        <p:tav tm="100000">
                                          <p:val>
                                            <p:strVal val="ppt_x"/>
                                          </p:val>
                                        </p:tav>
                                      </p:tavLst>
                                    </p:anim>
                                    <p:anim calcmode="lin" valueType="num">
                                      <p:cBhvr>
                                        <p:cTn id="90" dur="1000"/>
                                        <p:tgtEl>
                                          <p:spTgt spid="28"/>
                                        </p:tgtEl>
                                        <p:attrNameLst>
                                          <p:attrName>ppt_y</p:attrName>
                                        </p:attrNameLst>
                                      </p:cBhvr>
                                      <p:tavLst>
                                        <p:tav tm="0">
                                          <p:val>
                                            <p:strVal val="ppt_y"/>
                                          </p:val>
                                        </p:tav>
                                        <p:tav tm="100000">
                                          <p:val>
                                            <p:strVal val="ppt_y+.1"/>
                                          </p:val>
                                        </p:tav>
                                      </p:tavLst>
                                    </p:anim>
                                    <p:set>
                                      <p:cBhvr>
                                        <p:cTn id="91" dur="1" fill="hold">
                                          <p:stCondLst>
                                            <p:cond delay="999"/>
                                          </p:stCondLst>
                                        </p:cTn>
                                        <p:tgtEl>
                                          <p:spTgt spid="28"/>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42" presetClass="exit" presetSubtype="0" fill="hold" grpId="1" nodeType="clickEffect">
                                  <p:stCondLst>
                                    <p:cond delay="0"/>
                                  </p:stCondLst>
                                  <p:childTnLst>
                                    <p:animEffect transition="out" filter="fade">
                                      <p:cBhvr>
                                        <p:cTn id="95" dur="1000"/>
                                        <p:tgtEl>
                                          <p:spTgt spid="11"/>
                                        </p:tgtEl>
                                      </p:cBhvr>
                                    </p:animEffect>
                                    <p:anim calcmode="lin" valueType="num">
                                      <p:cBhvr>
                                        <p:cTn id="96" dur="1000"/>
                                        <p:tgtEl>
                                          <p:spTgt spid="11"/>
                                        </p:tgtEl>
                                        <p:attrNameLst>
                                          <p:attrName>ppt_x</p:attrName>
                                        </p:attrNameLst>
                                      </p:cBhvr>
                                      <p:tavLst>
                                        <p:tav tm="0">
                                          <p:val>
                                            <p:strVal val="ppt_x"/>
                                          </p:val>
                                        </p:tav>
                                        <p:tav tm="100000">
                                          <p:val>
                                            <p:strVal val="ppt_x"/>
                                          </p:val>
                                        </p:tav>
                                      </p:tavLst>
                                    </p:anim>
                                    <p:anim calcmode="lin" valueType="num">
                                      <p:cBhvr>
                                        <p:cTn id="97" dur="1000"/>
                                        <p:tgtEl>
                                          <p:spTgt spid="11"/>
                                        </p:tgtEl>
                                        <p:attrNameLst>
                                          <p:attrName>ppt_y</p:attrName>
                                        </p:attrNameLst>
                                      </p:cBhvr>
                                      <p:tavLst>
                                        <p:tav tm="0">
                                          <p:val>
                                            <p:strVal val="ppt_y"/>
                                          </p:val>
                                        </p:tav>
                                        <p:tav tm="100000">
                                          <p:val>
                                            <p:strVal val="ppt_y+.1"/>
                                          </p:val>
                                        </p:tav>
                                      </p:tavLst>
                                    </p:anim>
                                    <p:set>
                                      <p:cBhvr>
                                        <p:cTn id="98" dur="1" fill="hold">
                                          <p:stCondLst>
                                            <p:cond delay="999"/>
                                          </p:stCondLst>
                                        </p:cTn>
                                        <p:tgtEl>
                                          <p:spTgt spid="11"/>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fade">
                                      <p:cBhvr>
                                        <p:cTn id="103" dur="500"/>
                                        <p:tgtEl>
                                          <p:spTgt spid="29"/>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grpId="0" nodeType="clickEffect">
                                  <p:stCondLst>
                                    <p:cond delay="0"/>
                                  </p:stCondLst>
                                  <p:childTnLst>
                                    <p:set>
                                      <p:cBhvr>
                                        <p:cTn id="107" dur="1" fill="hold">
                                          <p:stCondLst>
                                            <p:cond delay="0"/>
                                          </p:stCondLst>
                                        </p:cTn>
                                        <p:tgtEl>
                                          <p:spTgt spid="12"/>
                                        </p:tgtEl>
                                        <p:attrNameLst>
                                          <p:attrName>style.visibility</p:attrName>
                                        </p:attrNameLst>
                                      </p:cBhvr>
                                      <p:to>
                                        <p:strVal val="visible"/>
                                      </p:to>
                                    </p:set>
                                    <p:animEffect transition="in" filter="wipe(down)">
                                      <p:cBhvr>
                                        <p:cTn id="108" dur="500"/>
                                        <p:tgtEl>
                                          <p:spTgt spid="12"/>
                                        </p:tgtEl>
                                      </p:cBhvr>
                                    </p:animEffect>
                                  </p:childTnLst>
                                </p:cTn>
                              </p:par>
                            </p:childTnLst>
                          </p:cTn>
                        </p:par>
                      </p:childTnLst>
                    </p:cTn>
                  </p:par>
                  <p:par>
                    <p:cTn id="109" fill="hold">
                      <p:stCondLst>
                        <p:cond delay="indefinite"/>
                      </p:stCondLst>
                      <p:childTnLst>
                        <p:par>
                          <p:cTn id="110" fill="hold">
                            <p:stCondLst>
                              <p:cond delay="0"/>
                            </p:stCondLst>
                            <p:childTnLst>
                              <p:par>
                                <p:cTn id="111" presetID="42" presetClass="exit" presetSubtype="0" fill="hold" grpId="1" nodeType="clickEffect">
                                  <p:stCondLst>
                                    <p:cond delay="0"/>
                                  </p:stCondLst>
                                  <p:childTnLst>
                                    <p:animEffect transition="out" filter="fade">
                                      <p:cBhvr>
                                        <p:cTn id="112" dur="1000"/>
                                        <p:tgtEl>
                                          <p:spTgt spid="29"/>
                                        </p:tgtEl>
                                      </p:cBhvr>
                                    </p:animEffect>
                                    <p:anim calcmode="lin" valueType="num">
                                      <p:cBhvr>
                                        <p:cTn id="113" dur="1000"/>
                                        <p:tgtEl>
                                          <p:spTgt spid="29"/>
                                        </p:tgtEl>
                                        <p:attrNameLst>
                                          <p:attrName>ppt_x</p:attrName>
                                        </p:attrNameLst>
                                      </p:cBhvr>
                                      <p:tavLst>
                                        <p:tav tm="0">
                                          <p:val>
                                            <p:strVal val="ppt_x"/>
                                          </p:val>
                                        </p:tav>
                                        <p:tav tm="100000">
                                          <p:val>
                                            <p:strVal val="ppt_x"/>
                                          </p:val>
                                        </p:tav>
                                      </p:tavLst>
                                    </p:anim>
                                    <p:anim calcmode="lin" valueType="num">
                                      <p:cBhvr>
                                        <p:cTn id="114" dur="1000"/>
                                        <p:tgtEl>
                                          <p:spTgt spid="29"/>
                                        </p:tgtEl>
                                        <p:attrNameLst>
                                          <p:attrName>ppt_y</p:attrName>
                                        </p:attrNameLst>
                                      </p:cBhvr>
                                      <p:tavLst>
                                        <p:tav tm="0">
                                          <p:val>
                                            <p:strVal val="ppt_y"/>
                                          </p:val>
                                        </p:tav>
                                        <p:tav tm="100000">
                                          <p:val>
                                            <p:strVal val="ppt_y+.1"/>
                                          </p:val>
                                        </p:tav>
                                      </p:tavLst>
                                    </p:anim>
                                    <p:set>
                                      <p:cBhvr>
                                        <p:cTn id="115" dur="1" fill="hold">
                                          <p:stCondLst>
                                            <p:cond delay="999"/>
                                          </p:stCondLst>
                                        </p:cTn>
                                        <p:tgtEl>
                                          <p:spTgt spid="29"/>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42" presetClass="exit" presetSubtype="0" fill="hold" grpId="1" nodeType="clickEffect">
                                  <p:stCondLst>
                                    <p:cond delay="0"/>
                                  </p:stCondLst>
                                  <p:childTnLst>
                                    <p:animEffect transition="out" filter="fade">
                                      <p:cBhvr>
                                        <p:cTn id="119" dur="1000"/>
                                        <p:tgtEl>
                                          <p:spTgt spid="12"/>
                                        </p:tgtEl>
                                      </p:cBhvr>
                                    </p:animEffect>
                                    <p:anim calcmode="lin" valueType="num">
                                      <p:cBhvr>
                                        <p:cTn id="120" dur="1000"/>
                                        <p:tgtEl>
                                          <p:spTgt spid="12"/>
                                        </p:tgtEl>
                                        <p:attrNameLst>
                                          <p:attrName>ppt_x</p:attrName>
                                        </p:attrNameLst>
                                      </p:cBhvr>
                                      <p:tavLst>
                                        <p:tav tm="0">
                                          <p:val>
                                            <p:strVal val="ppt_x"/>
                                          </p:val>
                                        </p:tav>
                                        <p:tav tm="100000">
                                          <p:val>
                                            <p:strVal val="ppt_x"/>
                                          </p:val>
                                        </p:tav>
                                      </p:tavLst>
                                    </p:anim>
                                    <p:anim calcmode="lin" valueType="num">
                                      <p:cBhvr>
                                        <p:cTn id="121" dur="1000"/>
                                        <p:tgtEl>
                                          <p:spTgt spid="12"/>
                                        </p:tgtEl>
                                        <p:attrNameLst>
                                          <p:attrName>ppt_y</p:attrName>
                                        </p:attrNameLst>
                                      </p:cBhvr>
                                      <p:tavLst>
                                        <p:tav tm="0">
                                          <p:val>
                                            <p:strVal val="ppt_y"/>
                                          </p:val>
                                        </p:tav>
                                        <p:tav tm="100000">
                                          <p:val>
                                            <p:strVal val="ppt_y+.1"/>
                                          </p:val>
                                        </p:tav>
                                      </p:tavLst>
                                    </p:anim>
                                    <p:set>
                                      <p:cBhvr>
                                        <p:cTn id="122" dur="1" fill="hold">
                                          <p:stCondLst>
                                            <p:cond delay="999"/>
                                          </p:stCondLst>
                                        </p:cTn>
                                        <p:tgtEl>
                                          <p:spTgt spid="12"/>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30"/>
                                        </p:tgtEl>
                                        <p:attrNameLst>
                                          <p:attrName>style.visibility</p:attrName>
                                        </p:attrNameLst>
                                      </p:cBhvr>
                                      <p:to>
                                        <p:strVal val="visible"/>
                                      </p:to>
                                    </p:set>
                                    <p:animEffect transition="in" filter="fade">
                                      <p:cBhvr>
                                        <p:cTn id="127" dur="500"/>
                                        <p:tgtEl>
                                          <p:spTgt spid="30"/>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1" nodeType="clickEffect">
                                  <p:stCondLst>
                                    <p:cond delay="0"/>
                                  </p:stCondLst>
                                  <p:childTnLst>
                                    <p:set>
                                      <p:cBhvr>
                                        <p:cTn id="131" dur="1" fill="hold">
                                          <p:stCondLst>
                                            <p:cond delay="0"/>
                                          </p:stCondLst>
                                        </p:cTn>
                                        <p:tgtEl>
                                          <p:spTgt spid="13">
                                            <p:txEl>
                                              <p:pRg st="0" end="0"/>
                                            </p:txEl>
                                          </p:spTgt>
                                        </p:tgtEl>
                                        <p:attrNameLst>
                                          <p:attrName>style.visibility</p:attrName>
                                        </p:attrNameLst>
                                      </p:cBhvr>
                                      <p:to>
                                        <p:strVal val="visible"/>
                                      </p:to>
                                    </p:set>
                                    <p:animEffect transition="in" filter="fade">
                                      <p:cBhvr>
                                        <p:cTn id="132" dur="500"/>
                                        <p:tgtEl>
                                          <p:spTgt spid="13">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13"/>
                                        </p:tgtEl>
                                        <p:attrNameLst>
                                          <p:attrName>style.visibility</p:attrName>
                                        </p:attrNameLst>
                                      </p:cBhvr>
                                      <p:to>
                                        <p:strVal val="visible"/>
                                      </p:to>
                                    </p:set>
                                    <p:animEffect transition="in" filter="barn(inVertical)">
                                      <p:cBhvr>
                                        <p:cTn id="137" dur="500"/>
                                        <p:tgtEl>
                                          <p:spTgt spid="13"/>
                                        </p:tgtEl>
                                      </p:cBhvr>
                                    </p:animEffect>
                                  </p:childTnLst>
                                </p:cTn>
                              </p:par>
                            </p:childTnLst>
                          </p:cTn>
                        </p:par>
                      </p:childTnLst>
                    </p:cTn>
                  </p:par>
                  <p:par>
                    <p:cTn id="138" fill="hold">
                      <p:stCondLst>
                        <p:cond delay="indefinite"/>
                      </p:stCondLst>
                      <p:childTnLst>
                        <p:par>
                          <p:cTn id="139" fill="hold">
                            <p:stCondLst>
                              <p:cond delay="0"/>
                            </p:stCondLst>
                            <p:childTnLst>
                              <p:par>
                                <p:cTn id="140" presetID="42" presetClass="exit" presetSubtype="0" fill="hold" grpId="1" nodeType="clickEffect">
                                  <p:stCondLst>
                                    <p:cond delay="0"/>
                                  </p:stCondLst>
                                  <p:childTnLst>
                                    <p:animEffect transition="out" filter="fade">
                                      <p:cBhvr>
                                        <p:cTn id="141" dur="1000"/>
                                        <p:tgtEl>
                                          <p:spTgt spid="30"/>
                                        </p:tgtEl>
                                      </p:cBhvr>
                                    </p:animEffect>
                                    <p:anim calcmode="lin" valueType="num">
                                      <p:cBhvr>
                                        <p:cTn id="142" dur="1000"/>
                                        <p:tgtEl>
                                          <p:spTgt spid="30"/>
                                        </p:tgtEl>
                                        <p:attrNameLst>
                                          <p:attrName>ppt_x</p:attrName>
                                        </p:attrNameLst>
                                      </p:cBhvr>
                                      <p:tavLst>
                                        <p:tav tm="0">
                                          <p:val>
                                            <p:strVal val="ppt_x"/>
                                          </p:val>
                                        </p:tav>
                                        <p:tav tm="100000">
                                          <p:val>
                                            <p:strVal val="ppt_x"/>
                                          </p:val>
                                        </p:tav>
                                      </p:tavLst>
                                    </p:anim>
                                    <p:anim calcmode="lin" valueType="num">
                                      <p:cBhvr>
                                        <p:cTn id="143" dur="1000"/>
                                        <p:tgtEl>
                                          <p:spTgt spid="30"/>
                                        </p:tgtEl>
                                        <p:attrNameLst>
                                          <p:attrName>ppt_y</p:attrName>
                                        </p:attrNameLst>
                                      </p:cBhvr>
                                      <p:tavLst>
                                        <p:tav tm="0">
                                          <p:val>
                                            <p:strVal val="ppt_y"/>
                                          </p:val>
                                        </p:tav>
                                        <p:tav tm="100000">
                                          <p:val>
                                            <p:strVal val="ppt_y+.1"/>
                                          </p:val>
                                        </p:tav>
                                      </p:tavLst>
                                    </p:anim>
                                    <p:set>
                                      <p:cBhvr>
                                        <p:cTn id="144" dur="1" fill="hold">
                                          <p:stCondLst>
                                            <p:cond delay="999"/>
                                          </p:stCondLst>
                                        </p:cTn>
                                        <p:tgtEl>
                                          <p:spTgt spid="30"/>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42" presetClass="exit" presetSubtype="0" fill="hold" nodeType="clickEffect">
                                  <p:stCondLst>
                                    <p:cond delay="0"/>
                                  </p:stCondLst>
                                  <p:childTnLst>
                                    <p:animEffect transition="out" filter="fade">
                                      <p:cBhvr>
                                        <p:cTn id="148" dur="1000"/>
                                        <p:tgtEl>
                                          <p:spTgt spid="13">
                                            <p:txEl>
                                              <p:pRg st="0" end="0"/>
                                            </p:txEl>
                                          </p:spTgt>
                                        </p:tgtEl>
                                      </p:cBhvr>
                                    </p:animEffect>
                                    <p:anim calcmode="lin" valueType="num">
                                      <p:cBhvr>
                                        <p:cTn id="149" dur="1000"/>
                                        <p:tgtEl>
                                          <p:spTgt spid="13">
                                            <p:txEl>
                                              <p:pRg st="0" end="0"/>
                                            </p:txEl>
                                          </p:spTgt>
                                        </p:tgtEl>
                                        <p:attrNameLst>
                                          <p:attrName>ppt_x</p:attrName>
                                        </p:attrNameLst>
                                      </p:cBhvr>
                                      <p:tavLst>
                                        <p:tav tm="0">
                                          <p:val>
                                            <p:strVal val="ppt_x"/>
                                          </p:val>
                                        </p:tav>
                                        <p:tav tm="100000">
                                          <p:val>
                                            <p:strVal val="ppt_x"/>
                                          </p:val>
                                        </p:tav>
                                      </p:tavLst>
                                    </p:anim>
                                    <p:anim calcmode="lin" valueType="num">
                                      <p:cBhvr>
                                        <p:cTn id="150" dur="1000"/>
                                        <p:tgtEl>
                                          <p:spTgt spid="13">
                                            <p:txEl>
                                              <p:pRg st="0" end="0"/>
                                            </p:txEl>
                                          </p:spTgt>
                                        </p:tgtEl>
                                        <p:attrNameLst>
                                          <p:attrName>ppt_y</p:attrName>
                                        </p:attrNameLst>
                                      </p:cBhvr>
                                      <p:tavLst>
                                        <p:tav tm="0">
                                          <p:val>
                                            <p:strVal val="ppt_y"/>
                                          </p:val>
                                        </p:tav>
                                        <p:tav tm="100000">
                                          <p:val>
                                            <p:strVal val="ppt_y+.1"/>
                                          </p:val>
                                        </p:tav>
                                      </p:tavLst>
                                    </p:anim>
                                    <p:set>
                                      <p:cBhvr>
                                        <p:cTn id="151" dur="1" fill="hold">
                                          <p:stCondLst>
                                            <p:cond delay="999"/>
                                          </p:stCondLst>
                                        </p:cTn>
                                        <p:tgtEl>
                                          <p:spTgt spid="13">
                                            <p:txEl>
                                              <p:pRg st="0" end="0"/>
                                            </p:txEl>
                                          </p:spTgt>
                                        </p:tgtEl>
                                        <p:attrNameLst>
                                          <p:attrName>style.visibility</p:attrName>
                                        </p:attrNameLst>
                                      </p:cBhvr>
                                      <p:to>
                                        <p:strVal val="hidden"/>
                                      </p:to>
                                    </p:set>
                                  </p:childTnLst>
                                </p:cTn>
                              </p:par>
                            </p:childTnLst>
                          </p:cTn>
                        </p:par>
                      </p:childTnLst>
                    </p:cTn>
                  </p:par>
                  <p:par>
                    <p:cTn id="152" fill="hold">
                      <p:stCondLst>
                        <p:cond delay="indefinite"/>
                      </p:stCondLst>
                      <p:childTnLst>
                        <p:par>
                          <p:cTn id="153" fill="hold">
                            <p:stCondLst>
                              <p:cond delay="0"/>
                            </p:stCondLst>
                            <p:childTnLst>
                              <p:par>
                                <p:cTn id="154" presetID="2" presetClass="entr" presetSubtype="4" fill="hold" nodeType="clickEffect">
                                  <p:stCondLst>
                                    <p:cond delay="0"/>
                                  </p:stCondLst>
                                  <p:childTnLst>
                                    <p:set>
                                      <p:cBhvr>
                                        <p:cTn id="155" dur="1" fill="hold">
                                          <p:stCondLst>
                                            <p:cond delay="0"/>
                                          </p:stCondLst>
                                        </p:cTn>
                                        <p:tgtEl>
                                          <p:spTgt spid="14"/>
                                        </p:tgtEl>
                                        <p:attrNameLst>
                                          <p:attrName>style.visibility</p:attrName>
                                        </p:attrNameLst>
                                      </p:cBhvr>
                                      <p:to>
                                        <p:strVal val="visible"/>
                                      </p:to>
                                    </p:set>
                                    <p:anim calcmode="lin" valueType="num">
                                      <p:cBhvr additive="base">
                                        <p:cTn id="156" dur="500" fill="hold"/>
                                        <p:tgtEl>
                                          <p:spTgt spid="14"/>
                                        </p:tgtEl>
                                        <p:attrNameLst>
                                          <p:attrName>ppt_x</p:attrName>
                                        </p:attrNameLst>
                                      </p:cBhvr>
                                      <p:tavLst>
                                        <p:tav tm="0">
                                          <p:val>
                                            <p:strVal val="#ppt_x"/>
                                          </p:val>
                                        </p:tav>
                                        <p:tav tm="100000">
                                          <p:val>
                                            <p:strVal val="#ppt_x"/>
                                          </p:val>
                                        </p:tav>
                                      </p:tavLst>
                                    </p:anim>
                                    <p:anim calcmode="lin" valueType="num">
                                      <p:cBhvr additive="base">
                                        <p:cTn id="15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16"/>
                                        </p:tgtEl>
                                        <p:attrNameLst>
                                          <p:attrName>style.visibility</p:attrName>
                                        </p:attrNameLst>
                                      </p:cBhvr>
                                      <p:to>
                                        <p:strVal val="visible"/>
                                      </p:to>
                                    </p:set>
                                    <p:animEffect transition="in" filter="fade">
                                      <p:cBhvr>
                                        <p:cTn id="162" dur="500"/>
                                        <p:tgtEl>
                                          <p:spTgt spid="16"/>
                                        </p:tgtEl>
                                      </p:cBhvr>
                                    </p:animEffect>
                                  </p:childTnLst>
                                </p:cTn>
                              </p:par>
                            </p:childTnLst>
                          </p:cTn>
                        </p:par>
                      </p:childTnLst>
                    </p:cTn>
                  </p:par>
                  <p:par>
                    <p:cTn id="163" fill="hold">
                      <p:stCondLst>
                        <p:cond delay="indefinite"/>
                      </p:stCondLst>
                      <p:childTnLst>
                        <p:par>
                          <p:cTn id="164" fill="hold">
                            <p:stCondLst>
                              <p:cond delay="0"/>
                            </p:stCondLst>
                            <p:childTnLst>
                              <p:par>
                                <p:cTn id="165" presetID="42" presetClass="exit" presetSubtype="0" fill="hold" nodeType="clickEffect">
                                  <p:stCondLst>
                                    <p:cond delay="0"/>
                                  </p:stCondLst>
                                  <p:childTnLst>
                                    <p:animEffect transition="out" filter="fade">
                                      <p:cBhvr>
                                        <p:cTn id="166" dur="1000"/>
                                        <p:tgtEl>
                                          <p:spTgt spid="14"/>
                                        </p:tgtEl>
                                      </p:cBhvr>
                                    </p:animEffect>
                                    <p:anim calcmode="lin" valueType="num">
                                      <p:cBhvr>
                                        <p:cTn id="167" dur="1000"/>
                                        <p:tgtEl>
                                          <p:spTgt spid="14"/>
                                        </p:tgtEl>
                                        <p:attrNameLst>
                                          <p:attrName>ppt_x</p:attrName>
                                        </p:attrNameLst>
                                      </p:cBhvr>
                                      <p:tavLst>
                                        <p:tav tm="0">
                                          <p:val>
                                            <p:strVal val="ppt_x"/>
                                          </p:val>
                                        </p:tav>
                                        <p:tav tm="100000">
                                          <p:val>
                                            <p:strVal val="ppt_x"/>
                                          </p:val>
                                        </p:tav>
                                      </p:tavLst>
                                    </p:anim>
                                    <p:anim calcmode="lin" valueType="num">
                                      <p:cBhvr>
                                        <p:cTn id="168" dur="1000"/>
                                        <p:tgtEl>
                                          <p:spTgt spid="14"/>
                                        </p:tgtEl>
                                        <p:attrNameLst>
                                          <p:attrName>ppt_y</p:attrName>
                                        </p:attrNameLst>
                                      </p:cBhvr>
                                      <p:tavLst>
                                        <p:tav tm="0">
                                          <p:val>
                                            <p:strVal val="ppt_y"/>
                                          </p:val>
                                        </p:tav>
                                        <p:tav tm="100000">
                                          <p:val>
                                            <p:strVal val="ppt_y+.1"/>
                                          </p:val>
                                        </p:tav>
                                      </p:tavLst>
                                    </p:anim>
                                    <p:set>
                                      <p:cBhvr>
                                        <p:cTn id="169" dur="1" fill="hold">
                                          <p:stCondLst>
                                            <p:cond delay="999"/>
                                          </p:stCondLst>
                                        </p:cTn>
                                        <p:tgtEl>
                                          <p:spTgt spid="14"/>
                                        </p:tgtEl>
                                        <p:attrNameLst>
                                          <p:attrName>style.visibility</p:attrName>
                                        </p:attrNameLst>
                                      </p:cBhvr>
                                      <p:to>
                                        <p:strVal val="hidden"/>
                                      </p:to>
                                    </p:set>
                                  </p:childTnLst>
                                </p:cTn>
                              </p:par>
                            </p:childTnLst>
                          </p:cTn>
                        </p:par>
                      </p:childTnLst>
                    </p:cTn>
                  </p:par>
                  <p:par>
                    <p:cTn id="170" fill="hold">
                      <p:stCondLst>
                        <p:cond delay="indefinite"/>
                      </p:stCondLst>
                      <p:childTnLst>
                        <p:par>
                          <p:cTn id="171" fill="hold">
                            <p:stCondLst>
                              <p:cond delay="0"/>
                            </p:stCondLst>
                            <p:childTnLst>
                              <p:par>
                                <p:cTn id="172" presetID="42" presetClass="exit" presetSubtype="0" fill="hold" grpId="1" nodeType="clickEffect">
                                  <p:stCondLst>
                                    <p:cond delay="0"/>
                                  </p:stCondLst>
                                  <p:childTnLst>
                                    <p:animEffect transition="out" filter="fade">
                                      <p:cBhvr>
                                        <p:cTn id="173" dur="1000"/>
                                        <p:tgtEl>
                                          <p:spTgt spid="16"/>
                                        </p:tgtEl>
                                      </p:cBhvr>
                                    </p:animEffect>
                                    <p:anim calcmode="lin" valueType="num">
                                      <p:cBhvr>
                                        <p:cTn id="174" dur="1000"/>
                                        <p:tgtEl>
                                          <p:spTgt spid="16"/>
                                        </p:tgtEl>
                                        <p:attrNameLst>
                                          <p:attrName>ppt_x</p:attrName>
                                        </p:attrNameLst>
                                      </p:cBhvr>
                                      <p:tavLst>
                                        <p:tav tm="0">
                                          <p:val>
                                            <p:strVal val="ppt_x"/>
                                          </p:val>
                                        </p:tav>
                                        <p:tav tm="100000">
                                          <p:val>
                                            <p:strVal val="ppt_x"/>
                                          </p:val>
                                        </p:tav>
                                      </p:tavLst>
                                    </p:anim>
                                    <p:anim calcmode="lin" valueType="num">
                                      <p:cBhvr>
                                        <p:cTn id="175" dur="1000"/>
                                        <p:tgtEl>
                                          <p:spTgt spid="16"/>
                                        </p:tgtEl>
                                        <p:attrNameLst>
                                          <p:attrName>ppt_y</p:attrName>
                                        </p:attrNameLst>
                                      </p:cBhvr>
                                      <p:tavLst>
                                        <p:tav tm="0">
                                          <p:val>
                                            <p:strVal val="ppt_y"/>
                                          </p:val>
                                        </p:tav>
                                        <p:tav tm="100000">
                                          <p:val>
                                            <p:strVal val="ppt_y+.1"/>
                                          </p:val>
                                        </p:tav>
                                      </p:tavLst>
                                    </p:anim>
                                    <p:set>
                                      <p:cBhvr>
                                        <p:cTn id="176" dur="1" fill="hold">
                                          <p:stCondLst>
                                            <p:cond delay="999"/>
                                          </p:stCondLst>
                                        </p:cTn>
                                        <p:tgtEl>
                                          <p:spTgt spid="16"/>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4" presetClass="entr" presetSubtype="10" fill="hold" nodeType="clickEffect">
                                  <p:stCondLst>
                                    <p:cond delay="0"/>
                                  </p:stCondLst>
                                  <p:childTnLst>
                                    <p:set>
                                      <p:cBhvr>
                                        <p:cTn id="180" dur="1" fill="hold">
                                          <p:stCondLst>
                                            <p:cond delay="0"/>
                                          </p:stCondLst>
                                        </p:cTn>
                                        <p:tgtEl>
                                          <p:spTgt spid="20"/>
                                        </p:tgtEl>
                                        <p:attrNameLst>
                                          <p:attrName>style.visibility</p:attrName>
                                        </p:attrNameLst>
                                      </p:cBhvr>
                                      <p:to>
                                        <p:strVal val="visible"/>
                                      </p:to>
                                    </p:set>
                                    <p:animEffect transition="in" filter="randombar(horizontal)">
                                      <p:cBhvr>
                                        <p:cTn id="181" dur="500"/>
                                        <p:tgtEl>
                                          <p:spTgt spid="20"/>
                                        </p:tgtEl>
                                      </p:cBhvr>
                                    </p:animEffect>
                                  </p:childTnLst>
                                </p:cTn>
                              </p:par>
                            </p:childTnLst>
                          </p:cTn>
                        </p:par>
                      </p:childTnLst>
                    </p:cTn>
                  </p:par>
                  <p:par>
                    <p:cTn id="182" fill="hold">
                      <p:stCondLst>
                        <p:cond delay="indefinite"/>
                      </p:stCondLst>
                      <p:childTnLst>
                        <p:par>
                          <p:cTn id="183" fill="hold">
                            <p:stCondLst>
                              <p:cond delay="0"/>
                            </p:stCondLst>
                            <p:childTnLst>
                              <p:par>
                                <p:cTn id="184" presetID="14" presetClass="entr" presetSubtype="10" fill="hold" nodeType="clickEffect">
                                  <p:stCondLst>
                                    <p:cond delay="0"/>
                                  </p:stCondLst>
                                  <p:childTnLst>
                                    <p:set>
                                      <p:cBhvr>
                                        <p:cTn id="185" dur="1" fill="hold">
                                          <p:stCondLst>
                                            <p:cond delay="0"/>
                                          </p:stCondLst>
                                        </p:cTn>
                                        <p:tgtEl>
                                          <p:spTgt spid="21"/>
                                        </p:tgtEl>
                                        <p:attrNameLst>
                                          <p:attrName>style.visibility</p:attrName>
                                        </p:attrNameLst>
                                      </p:cBhvr>
                                      <p:to>
                                        <p:strVal val="visible"/>
                                      </p:to>
                                    </p:set>
                                    <p:animEffect transition="in" filter="randombar(horizontal)">
                                      <p:cBhvr>
                                        <p:cTn id="186" dur="500"/>
                                        <p:tgtEl>
                                          <p:spTgt spid="21"/>
                                        </p:tgtEl>
                                      </p:cBhvr>
                                    </p:animEffect>
                                  </p:childTnLst>
                                </p:cTn>
                              </p:par>
                            </p:childTnLst>
                          </p:cTn>
                        </p:par>
                      </p:childTnLst>
                    </p:cTn>
                  </p:par>
                  <p:par>
                    <p:cTn id="187" fill="hold">
                      <p:stCondLst>
                        <p:cond delay="indefinite"/>
                      </p:stCondLst>
                      <p:childTnLst>
                        <p:par>
                          <p:cTn id="188" fill="hold">
                            <p:stCondLst>
                              <p:cond delay="0"/>
                            </p:stCondLst>
                            <p:childTnLst>
                              <p:par>
                                <p:cTn id="189" presetID="14" presetClass="entr" presetSubtype="10" fill="hold" nodeType="clickEffect">
                                  <p:stCondLst>
                                    <p:cond delay="0"/>
                                  </p:stCondLst>
                                  <p:childTnLst>
                                    <p:set>
                                      <p:cBhvr>
                                        <p:cTn id="190" dur="1" fill="hold">
                                          <p:stCondLst>
                                            <p:cond delay="0"/>
                                          </p:stCondLst>
                                        </p:cTn>
                                        <p:tgtEl>
                                          <p:spTgt spid="36"/>
                                        </p:tgtEl>
                                        <p:attrNameLst>
                                          <p:attrName>style.visibility</p:attrName>
                                        </p:attrNameLst>
                                      </p:cBhvr>
                                      <p:to>
                                        <p:strVal val="visible"/>
                                      </p:to>
                                    </p:set>
                                    <p:animEffect transition="in" filter="randombar(horizontal)">
                                      <p:cBhvr>
                                        <p:cTn id="191" dur="500"/>
                                        <p:tgtEl>
                                          <p:spTgt spid="36"/>
                                        </p:tgtEl>
                                      </p:cBhvr>
                                    </p:animEffect>
                                  </p:childTnLst>
                                </p:cTn>
                              </p:par>
                            </p:childTnLst>
                          </p:cTn>
                        </p:par>
                      </p:childTnLst>
                    </p:cTn>
                  </p:par>
                  <p:par>
                    <p:cTn id="192" fill="hold">
                      <p:stCondLst>
                        <p:cond delay="indefinite"/>
                      </p:stCondLst>
                      <p:childTnLst>
                        <p:par>
                          <p:cTn id="193" fill="hold">
                            <p:stCondLst>
                              <p:cond delay="0"/>
                            </p:stCondLst>
                            <p:childTnLst>
                              <p:par>
                                <p:cTn id="194" presetID="26" presetClass="entr" presetSubtype="0" fill="hold" grpId="0" nodeType="clickEffect">
                                  <p:stCondLst>
                                    <p:cond delay="0"/>
                                  </p:stCondLst>
                                  <p:childTnLst>
                                    <p:set>
                                      <p:cBhvr>
                                        <p:cTn id="195" dur="1" fill="hold">
                                          <p:stCondLst>
                                            <p:cond delay="0"/>
                                          </p:stCondLst>
                                        </p:cTn>
                                        <p:tgtEl>
                                          <p:spTgt spid="18"/>
                                        </p:tgtEl>
                                        <p:attrNameLst>
                                          <p:attrName>style.visibility</p:attrName>
                                        </p:attrNameLst>
                                      </p:cBhvr>
                                      <p:to>
                                        <p:strVal val="visible"/>
                                      </p:to>
                                    </p:set>
                                    <p:animEffect transition="in" filter="wipe(down)">
                                      <p:cBhvr>
                                        <p:cTn id="196" dur="580">
                                          <p:stCondLst>
                                            <p:cond delay="0"/>
                                          </p:stCondLst>
                                        </p:cTn>
                                        <p:tgtEl>
                                          <p:spTgt spid="18"/>
                                        </p:tgtEl>
                                      </p:cBhvr>
                                    </p:animEffect>
                                    <p:anim calcmode="lin" valueType="num">
                                      <p:cBhvr>
                                        <p:cTn id="197"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98"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99"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200"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201"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202" dur="26">
                                          <p:stCondLst>
                                            <p:cond delay="650"/>
                                          </p:stCondLst>
                                        </p:cTn>
                                        <p:tgtEl>
                                          <p:spTgt spid="18"/>
                                        </p:tgtEl>
                                      </p:cBhvr>
                                      <p:to x="100000" y="60000"/>
                                    </p:animScale>
                                    <p:animScale>
                                      <p:cBhvr>
                                        <p:cTn id="203" dur="166" decel="50000">
                                          <p:stCondLst>
                                            <p:cond delay="676"/>
                                          </p:stCondLst>
                                        </p:cTn>
                                        <p:tgtEl>
                                          <p:spTgt spid="18"/>
                                        </p:tgtEl>
                                      </p:cBhvr>
                                      <p:to x="100000" y="100000"/>
                                    </p:animScale>
                                    <p:animScale>
                                      <p:cBhvr>
                                        <p:cTn id="204" dur="26">
                                          <p:stCondLst>
                                            <p:cond delay="1312"/>
                                          </p:stCondLst>
                                        </p:cTn>
                                        <p:tgtEl>
                                          <p:spTgt spid="18"/>
                                        </p:tgtEl>
                                      </p:cBhvr>
                                      <p:to x="100000" y="80000"/>
                                    </p:animScale>
                                    <p:animScale>
                                      <p:cBhvr>
                                        <p:cTn id="205" dur="166" decel="50000">
                                          <p:stCondLst>
                                            <p:cond delay="1338"/>
                                          </p:stCondLst>
                                        </p:cTn>
                                        <p:tgtEl>
                                          <p:spTgt spid="18"/>
                                        </p:tgtEl>
                                      </p:cBhvr>
                                      <p:to x="100000" y="100000"/>
                                    </p:animScale>
                                    <p:animScale>
                                      <p:cBhvr>
                                        <p:cTn id="206" dur="26">
                                          <p:stCondLst>
                                            <p:cond delay="1642"/>
                                          </p:stCondLst>
                                        </p:cTn>
                                        <p:tgtEl>
                                          <p:spTgt spid="18"/>
                                        </p:tgtEl>
                                      </p:cBhvr>
                                      <p:to x="100000" y="90000"/>
                                    </p:animScale>
                                    <p:animScale>
                                      <p:cBhvr>
                                        <p:cTn id="207" dur="166" decel="50000">
                                          <p:stCondLst>
                                            <p:cond delay="1668"/>
                                          </p:stCondLst>
                                        </p:cTn>
                                        <p:tgtEl>
                                          <p:spTgt spid="18"/>
                                        </p:tgtEl>
                                      </p:cBhvr>
                                      <p:to x="100000" y="100000"/>
                                    </p:animScale>
                                    <p:animScale>
                                      <p:cBhvr>
                                        <p:cTn id="208" dur="26">
                                          <p:stCondLst>
                                            <p:cond delay="1808"/>
                                          </p:stCondLst>
                                        </p:cTn>
                                        <p:tgtEl>
                                          <p:spTgt spid="18"/>
                                        </p:tgtEl>
                                      </p:cBhvr>
                                      <p:to x="100000" y="95000"/>
                                    </p:animScale>
                                    <p:animScale>
                                      <p:cBhvr>
                                        <p:cTn id="209" dur="166" decel="50000">
                                          <p:stCondLst>
                                            <p:cond delay="1834"/>
                                          </p:stCondLst>
                                        </p:cTn>
                                        <p:tgtEl>
                                          <p:spTgt spid="18"/>
                                        </p:tgtEl>
                                      </p:cBhvr>
                                      <p:to x="100000" y="100000"/>
                                    </p:animScale>
                                  </p:childTnLst>
                                </p:cTn>
                              </p:par>
                            </p:childTnLst>
                          </p:cTn>
                        </p:par>
                      </p:childTnLst>
                    </p:cTn>
                  </p:par>
                  <p:par>
                    <p:cTn id="210" fill="hold">
                      <p:stCondLst>
                        <p:cond delay="indefinite"/>
                      </p:stCondLst>
                      <p:childTnLst>
                        <p:par>
                          <p:cTn id="211" fill="hold">
                            <p:stCondLst>
                              <p:cond delay="0"/>
                            </p:stCondLst>
                            <p:childTnLst>
                              <p:par>
                                <p:cTn id="212" presetID="42" presetClass="entr" presetSubtype="0" fill="hold" grpId="1" nodeType="clickEffect">
                                  <p:stCondLst>
                                    <p:cond delay="0"/>
                                  </p:stCondLst>
                                  <p:childTnLst>
                                    <p:set>
                                      <p:cBhvr>
                                        <p:cTn id="213" dur="1" fill="hold">
                                          <p:stCondLst>
                                            <p:cond delay="0"/>
                                          </p:stCondLst>
                                        </p:cTn>
                                        <p:tgtEl>
                                          <p:spTgt spid="18">
                                            <p:txEl>
                                              <p:pRg st="0" end="0"/>
                                            </p:txEl>
                                          </p:spTgt>
                                        </p:tgtEl>
                                        <p:attrNameLst>
                                          <p:attrName>style.visibility</p:attrName>
                                        </p:attrNameLst>
                                      </p:cBhvr>
                                      <p:to>
                                        <p:strVal val="visible"/>
                                      </p:to>
                                    </p:set>
                                    <p:animEffect transition="in" filter="fade">
                                      <p:cBhvr>
                                        <p:cTn id="214" dur="1000"/>
                                        <p:tgtEl>
                                          <p:spTgt spid="18">
                                            <p:txEl>
                                              <p:pRg st="0" end="0"/>
                                            </p:txEl>
                                          </p:spTgt>
                                        </p:tgtEl>
                                      </p:cBhvr>
                                    </p:animEffect>
                                    <p:anim calcmode="lin" valueType="num">
                                      <p:cBhvr>
                                        <p:cTn id="215"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216"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42" presetClass="exit" presetSubtype="0" fill="hold" nodeType="clickEffect">
                                  <p:stCondLst>
                                    <p:cond delay="0"/>
                                  </p:stCondLst>
                                  <p:childTnLst>
                                    <p:animEffect transition="out" filter="fade">
                                      <p:cBhvr>
                                        <p:cTn id="220" dur="1000"/>
                                        <p:tgtEl>
                                          <p:spTgt spid="18">
                                            <p:txEl>
                                              <p:pRg st="0" end="0"/>
                                            </p:txEl>
                                          </p:spTgt>
                                        </p:tgtEl>
                                      </p:cBhvr>
                                    </p:animEffect>
                                    <p:anim calcmode="lin" valueType="num">
                                      <p:cBhvr>
                                        <p:cTn id="221" dur="1000"/>
                                        <p:tgtEl>
                                          <p:spTgt spid="18">
                                            <p:txEl>
                                              <p:pRg st="0" end="0"/>
                                            </p:txEl>
                                          </p:spTgt>
                                        </p:tgtEl>
                                        <p:attrNameLst>
                                          <p:attrName>ppt_x</p:attrName>
                                        </p:attrNameLst>
                                      </p:cBhvr>
                                      <p:tavLst>
                                        <p:tav tm="0">
                                          <p:val>
                                            <p:strVal val="ppt_x"/>
                                          </p:val>
                                        </p:tav>
                                        <p:tav tm="100000">
                                          <p:val>
                                            <p:strVal val="ppt_x"/>
                                          </p:val>
                                        </p:tav>
                                      </p:tavLst>
                                    </p:anim>
                                    <p:anim calcmode="lin" valueType="num">
                                      <p:cBhvr>
                                        <p:cTn id="222" dur="1000"/>
                                        <p:tgtEl>
                                          <p:spTgt spid="18">
                                            <p:txEl>
                                              <p:pRg st="0" end="0"/>
                                            </p:txEl>
                                          </p:spTgt>
                                        </p:tgtEl>
                                        <p:attrNameLst>
                                          <p:attrName>ppt_y</p:attrName>
                                        </p:attrNameLst>
                                      </p:cBhvr>
                                      <p:tavLst>
                                        <p:tav tm="0">
                                          <p:val>
                                            <p:strVal val="ppt_y"/>
                                          </p:val>
                                        </p:tav>
                                        <p:tav tm="100000">
                                          <p:val>
                                            <p:strVal val="ppt_y+.1"/>
                                          </p:val>
                                        </p:tav>
                                      </p:tavLst>
                                    </p:anim>
                                    <p:set>
                                      <p:cBhvr>
                                        <p:cTn id="223" dur="1" fill="hold">
                                          <p:stCondLst>
                                            <p:cond delay="999"/>
                                          </p:stCondLst>
                                        </p:cTn>
                                        <p:tgtEl>
                                          <p:spTgt spid="18">
                                            <p:txEl>
                                              <p:pRg st="0" end="0"/>
                                            </p:txEl>
                                          </p:spTgt>
                                        </p:tgtEl>
                                        <p:attrNameLst>
                                          <p:attrName>style.visibility</p:attrName>
                                        </p:attrNameLst>
                                      </p:cBhvr>
                                      <p:to>
                                        <p:strVal val="hidden"/>
                                      </p:to>
                                    </p:set>
                                  </p:childTnLst>
                                </p:cTn>
                              </p:par>
                            </p:childTnLst>
                          </p:cTn>
                        </p:par>
                      </p:childTnLst>
                    </p:cTn>
                  </p:par>
                  <p:par>
                    <p:cTn id="224" fill="hold">
                      <p:stCondLst>
                        <p:cond delay="indefinite"/>
                      </p:stCondLst>
                      <p:childTnLst>
                        <p:par>
                          <p:cTn id="225" fill="hold">
                            <p:stCondLst>
                              <p:cond delay="0"/>
                            </p:stCondLst>
                            <p:childTnLst>
                              <p:par>
                                <p:cTn id="226" presetID="21" presetClass="entr" presetSubtype="1" fill="hold" grpId="0" nodeType="clickEffect">
                                  <p:stCondLst>
                                    <p:cond delay="0"/>
                                  </p:stCondLst>
                                  <p:childTnLst>
                                    <p:set>
                                      <p:cBhvr>
                                        <p:cTn id="227" dur="1" fill="hold">
                                          <p:stCondLst>
                                            <p:cond delay="0"/>
                                          </p:stCondLst>
                                        </p:cTn>
                                        <p:tgtEl>
                                          <p:spTgt spid="19"/>
                                        </p:tgtEl>
                                        <p:attrNameLst>
                                          <p:attrName>style.visibility</p:attrName>
                                        </p:attrNameLst>
                                      </p:cBhvr>
                                      <p:to>
                                        <p:strVal val="visible"/>
                                      </p:to>
                                    </p:set>
                                    <p:animEffect transition="in" filter="wheel(1)">
                                      <p:cBhvr>
                                        <p:cTn id="228" dur="2000"/>
                                        <p:tgtEl>
                                          <p:spTgt spid="19"/>
                                        </p:tgtEl>
                                      </p:cBhvr>
                                    </p:animEffect>
                                  </p:childTnLst>
                                </p:cTn>
                              </p:par>
                            </p:childTnLst>
                          </p:cTn>
                        </p:par>
                      </p:childTnLst>
                    </p:cTn>
                  </p:par>
                  <p:par>
                    <p:cTn id="229" fill="hold">
                      <p:stCondLst>
                        <p:cond delay="indefinite"/>
                      </p:stCondLst>
                      <p:childTnLst>
                        <p:par>
                          <p:cTn id="230" fill="hold">
                            <p:stCondLst>
                              <p:cond delay="0"/>
                            </p:stCondLst>
                            <p:childTnLst>
                              <p:par>
                                <p:cTn id="231" presetID="42" presetClass="exit" presetSubtype="0" fill="hold" grpId="1" nodeType="clickEffect">
                                  <p:stCondLst>
                                    <p:cond delay="0"/>
                                  </p:stCondLst>
                                  <p:childTnLst>
                                    <p:animEffect transition="out" filter="fade">
                                      <p:cBhvr>
                                        <p:cTn id="232" dur="1000"/>
                                        <p:tgtEl>
                                          <p:spTgt spid="19"/>
                                        </p:tgtEl>
                                      </p:cBhvr>
                                    </p:animEffect>
                                    <p:anim calcmode="lin" valueType="num">
                                      <p:cBhvr>
                                        <p:cTn id="233" dur="1000"/>
                                        <p:tgtEl>
                                          <p:spTgt spid="19"/>
                                        </p:tgtEl>
                                        <p:attrNameLst>
                                          <p:attrName>ppt_x</p:attrName>
                                        </p:attrNameLst>
                                      </p:cBhvr>
                                      <p:tavLst>
                                        <p:tav tm="0">
                                          <p:val>
                                            <p:strVal val="ppt_x"/>
                                          </p:val>
                                        </p:tav>
                                        <p:tav tm="100000">
                                          <p:val>
                                            <p:strVal val="ppt_x"/>
                                          </p:val>
                                        </p:tav>
                                      </p:tavLst>
                                    </p:anim>
                                    <p:anim calcmode="lin" valueType="num">
                                      <p:cBhvr>
                                        <p:cTn id="234" dur="1000"/>
                                        <p:tgtEl>
                                          <p:spTgt spid="19"/>
                                        </p:tgtEl>
                                        <p:attrNameLst>
                                          <p:attrName>ppt_y</p:attrName>
                                        </p:attrNameLst>
                                      </p:cBhvr>
                                      <p:tavLst>
                                        <p:tav tm="0">
                                          <p:val>
                                            <p:strVal val="ppt_y"/>
                                          </p:val>
                                        </p:tav>
                                        <p:tav tm="100000">
                                          <p:val>
                                            <p:strVal val="ppt_y+.1"/>
                                          </p:val>
                                        </p:tav>
                                      </p:tavLst>
                                    </p:anim>
                                    <p:set>
                                      <p:cBhvr>
                                        <p:cTn id="235" dur="1" fill="hold">
                                          <p:stCondLst>
                                            <p:cond delay="999"/>
                                          </p:stCondLst>
                                        </p:cTn>
                                        <p:tgtEl>
                                          <p:spTgt spid="19"/>
                                        </p:tgtEl>
                                        <p:attrNameLst>
                                          <p:attrName>style.visibility</p:attrName>
                                        </p:attrNameLst>
                                      </p:cBhvr>
                                      <p:to>
                                        <p:strVal val="hidden"/>
                                      </p:to>
                                    </p:set>
                                  </p:childTnLst>
                                </p:cTn>
                              </p:par>
                            </p:childTnLst>
                          </p:cTn>
                        </p:par>
                      </p:childTnLst>
                    </p:cTn>
                  </p:par>
                  <p:par>
                    <p:cTn id="236" fill="hold">
                      <p:stCondLst>
                        <p:cond delay="indefinite"/>
                      </p:stCondLst>
                      <p:childTnLst>
                        <p:par>
                          <p:cTn id="237" fill="hold">
                            <p:stCondLst>
                              <p:cond delay="0"/>
                            </p:stCondLst>
                            <p:childTnLst>
                              <p:par>
                                <p:cTn id="238" presetID="2" presetClass="entr" presetSubtype="4" fill="hold" nodeType="clickEffect">
                                  <p:stCondLst>
                                    <p:cond delay="0"/>
                                  </p:stCondLst>
                                  <p:childTnLst>
                                    <p:set>
                                      <p:cBhvr>
                                        <p:cTn id="239" dur="1" fill="hold">
                                          <p:stCondLst>
                                            <p:cond delay="0"/>
                                          </p:stCondLst>
                                        </p:cTn>
                                        <p:tgtEl>
                                          <p:spTgt spid="27"/>
                                        </p:tgtEl>
                                        <p:attrNameLst>
                                          <p:attrName>style.visibility</p:attrName>
                                        </p:attrNameLst>
                                      </p:cBhvr>
                                      <p:to>
                                        <p:strVal val="visible"/>
                                      </p:to>
                                    </p:set>
                                    <p:anim calcmode="lin" valueType="num">
                                      <p:cBhvr additive="base">
                                        <p:cTn id="240" dur="500" fill="hold"/>
                                        <p:tgtEl>
                                          <p:spTgt spid="27"/>
                                        </p:tgtEl>
                                        <p:attrNameLst>
                                          <p:attrName>ppt_x</p:attrName>
                                        </p:attrNameLst>
                                      </p:cBhvr>
                                      <p:tavLst>
                                        <p:tav tm="0">
                                          <p:val>
                                            <p:strVal val="#ppt_x"/>
                                          </p:val>
                                        </p:tav>
                                        <p:tav tm="100000">
                                          <p:val>
                                            <p:strVal val="#ppt_x"/>
                                          </p:val>
                                        </p:tav>
                                      </p:tavLst>
                                    </p:anim>
                                    <p:anim calcmode="lin" valueType="num">
                                      <p:cBhvr additive="base">
                                        <p:cTn id="24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42" fill="hold">
                      <p:stCondLst>
                        <p:cond delay="indefinite"/>
                      </p:stCondLst>
                      <p:childTnLst>
                        <p:par>
                          <p:cTn id="243" fill="hold">
                            <p:stCondLst>
                              <p:cond delay="0"/>
                            </p:stCondLst>
                            <p:childTnLst>
                              <p:par>
                                <p:cTn id="244" presetID="10" presetClass="entr" presetSubtype="0" fill="hold" grpId="0" nodeType="clickEffect">
                                  <p:stCondLst>
                                    <p:cond delay="0"/>
                                  </p:stCondLst>
                                  <p:childTnLst>
                                    <p:set>
                                      <p:cBhvr>
                                        <p:cTn id="245" dur="1" fill="hold">
                                          <p:stCondLst>
                                            <p:cond delay="0"/>
                                          </p:stCondLst>
                                        </p:cTn>
                                        <p:tgtEl>
                                          <p:spTgt spid="26"/>
                                        </p:tgtEl>
                                        <p:attrNameLst>
                                          <p:attrName>style.visibility</p:attrName>
                                        </p:attrNameLst>
                                      </p:cBhvr>
                                      <p:to>
                                        <p:strVal val="visible"/>
                                      </p:to>
                                    </p:set>
                                    <p:animEffect transition="in" filter="fade">
                                      <p:cBhvr>
                                        <p:cTn id="246" dur="500"/>
                                        <p:tgtEl>
                                          <p:spTgt spid="26"/>
                                        </p:tgtEl>
                                      </p:cBhvr>
                                    </p:animEffect>
                                  </p:childTnLst>
                                </p:cTn>
                              </p:par>
                            </p:childTnLst>
                          </p:cTn>
                        </p:par>
                      </p:childTnLst>
                    </p:cTn>
                  </p:par>
                  <p:par>
                    <p:cTn id="247" fill="hold">
                      <p:stCondLst>
                        <p:cond delay="indefinite"/>
                      </p:stCondLst>
                      <p:childTnLst>
                        <p:par>
                          <p:cTn id="248" fill="hold">
                            <p:stCondLst>
                              <p:cond delay="0"/>
                            </p:stCondLst>
                            <p:childTnLst>
                              <p:par>
                                <p:cTn id="249" presetID="42" presetClass="exit" presetSubtype="0" fill="hold" nodeType="clickEffect">
                                  <p:stCondLst>
                                    <p:cond delay="0"/>
                                  </p:stCondLst>
                                  <p:childTnLst>
                                    <p:animEffect transition="out" filter="fade">
                                      <p:cBhvr>
                                        <p:cTn id="250" dur="1000"/>
                                        <p:tgtEl>
                                          <p:spTgt spid="27"/>
                                        </p:tgtEl>
                                      </p:cBhvr>
                                    </p:animEffect>
                                    <p:anim calcmode="lin" valueType="num">
                                      <p:cBhvr>
                                        <p:cTn id="251" dur="1000"/>
                                        <p:tgtEl>
                                          <p:spTgt spid="27"/>
                                        </p:tgtEl>
                                        <p:attrNameLst>
                                          <p:attrName>ppt_x</p:attrName>
                                        </p:attrNameLst>
                                      </p:cBhvr>
                                      <p:tavLst>
                                        <p:tav tm="0">
                                          <p:val>
                                            <p:strVal val="ppt_x"/>
                                          </p:val>
                                        </p:tav>
                                        <p:tav tm="100000">
                                          <p:val>
                                            <p:strVal val="ppt_x"/>
                                          </p:val>
                                        </p:tav>
                                      </p:tavLst>
                                    </p:anim>
                                    <p:anim calcmode="lin" valueType="num">
                                      <p:cBhvr>
                                        <p:cTn id="252" dur="1000"/>
                                        <p:tgtEl>
                                          <p:spTgt spid="27"/>
                                        </p:tgtEl>
                                        <p:attrNameLst>
                                          <p:attrName>ppt_y</p:attrName>
                                        </p:attrNameLst>
                                      </p:cBhvr>
                                      <p:tavLst>
                                        <p:tav tm="0">
                                          <p:val>
                                            <p:strVal val="ppt_y"/>
                                          </p:val>
                                        </p:tav>
                                        <p:tav tm="100000">
                                          <p:val>
                                            <p:strVal val="ppt_y+.1"/>
                                          </p:val>
                                        </p:tav>
                                      </p:tavLst>
                                    </p:anim>
                                    <p:set>
                                      <p:cBhvr>
                                        <p:cTn id="253" dur="1" fill="hold">
                                          <p:stCondLst>
                                            <p:cond delay="999"/>
                                          </p:stCondLst>
                                        </p:cTn>
                                        <p:tgtEl>
                                          <p:spTgt spid="27"/>
                                        </p:tgtEl>
                                        <p:attrNameLst>
                                          <p:attrName>style.visibility</p:attrName>
                                        </p:attrNameLst>
                                      </p:cBhvr>
                                      <p:to>
                                        <p:strVal val="hidden"/>
                                      </p:to>
                                    </p:set>
                                  </p:childTnLst>
                                </p:cTn>
                              </p:par>
                            </p:childTnLst>
                          </p:cTn>
                        </p:par>
                      </p:childTnLst>
                    </p:cTn>
                  </p:par>
                  <p:par>
                    <p:cTn id="254" fill="hold">
                      <p:stCondLst>
                        <p:cond delay="indefinite"/>
                      </p:stCondLst>
                      <p:childTnLst>
                        <p:par>
                          <p:cTn id="255" fill="hold">
                            <p:stCondLst>
                              <p:cond delay="0"/>
                            </p:stCondLst>
                            <p:childTnLst>
                              <p:par>
                                <p:cTn id="256" presetID="42" presetClass="exit" presetSubtype="0" fill="hold" grpId="1" nodeType="clickEffect">
                                  <p:stCondLst>
                                    <p:cond delay="0"/>
                                  </p:stCondLst>
                                  <p:childTnLst>
                                    <p:animEffect transition="out" filter="fade">
                                      <p:cBhvr>
                                        <p:cTn id="257" dur="1000"/>
                                        <p:tgtEl>
                                          <p:spTgt spid="26"/>
                                        </p:tgtEl>
                                      </p:cBhvr>
                                    </p:animEffect>
                                    <p:anim calcmode="lin" valueType="num">
                                      <p:cBhvr>
                                        <p:cTn id="258" dur="1000"/>
                                        <p:tgtEl>
                                          <p:spTgt spid="26"/>
                                        </p:tgtEl>
                                        <p:attrNameLst>
                                          <p:attrName>ppt_x</p:attrName>
                                        </p:attrNameLst>
                                      </p:cBhvr>
                                      <p:tavLst>
                                        <p:tav tm="0">
                                          <p:val>
                                            <p:strVal val="ppt_x"/>
                                          </p:val>
                                        </p:tav>
                                        <p:tav tm="100000">
                                          <p:val>
                                            <p:strVal val="ppt_x"/>
                                          </p:val>
                                        </p:tav>
                                      </p:tavLst>
                                    </p:anim>
                                    <p:anim calcmode="lin" valueType="num">
                                      <p:cBhvr>
                                        <p:cTn id="259" dur="1000"/>
                                        <p:tgtEl>
                                          <p:spTgt spid="26"/>
                                        </p:tgtEl>
                                        <p:attrNameLst>
                                          <p:attrName>ppt_y</p:attrName>
                                        </p:attrNameLst>
                                      </p:cBhvr>
                                      <p:tavLst>
                                        <p:tav tm="0">
                                          <p:val>
                                            <p:strVal val="ppt_y"/>
                                          </p:val>
                                        </p:tav>
                                        <p:tav tm="100000">
                                          <p:val>
                                            <p:strVal val="ppt_y+.1"/>
                                          </p:val>
                                        </p:tav>
                                      </p:tavLst>
                                    </p:anim>
                                    <p:set>
                                      <p:cBhvr>
                                        <p:cTn id="260" dur="1" fill="hold">
                                          <p:stCondLst>
                                            <p:cond delay="999"/>
                                          </p:stCondLst>
                                        </p:cTn>
                                        <p:tgtEl>
                                          <p:spTgt spid="26"/>
                                        </p:tgtEl>
                                        <p:attrNameLst>
                                          <p:attrName>style.visibility</p:attrName>
                                        </p:attrNameLst>
                                      </p:cBhvr>
                                      <p:to>
                                        <p:strVal val="hidden"/>
                                      </p:to>
                                    </p:set>
                                  </p:childTnLst>
                                </p:cTn>
                              </p:par>
                            </p:childTnLst>
                          </p:cTn>
                        </p:par>
                      </p:childTnLst>
                    </p:cTn>
                  </p:par>
                  <p:par>
                    <p:cTn id="261" fill="hold">
                      <p:stCondLst>
                        <p:cond delay="indefinite"/>
                      </p:stCondLst>
                      <p:childTnLst>
                        <p:par>
                          <p:cTn id="262" fill="hold">
                            <p:stCondLst>
                              <p:cond delay="0"/>
                            </p:stCondLst>
                            <p:childTnLst>
                              <p:par>
                                <p:cTn id="263" presetID="14" presetClass="entr" presetSubtype="10" fill="hold" nodeType="clickEffect">
                                  <p:stCondLst>
                                    <p:cond delay="0"/>
                                  </p:stCondLst>
                                  <p:childTnLst>
                                    <p:set>
                                      <p:cBhvr>
                                        <p:cTn id="264" dur="1" fill="hold">
                                          <p:stCondLst>
                                            <p:cond delay="0"/>
                                          </p:stCondLst>
                                        </p:cTn>
                                        <p:tgtEl>
                                          <p:spTgt spid="33"/>
                                        </p:tgtEl>
                                        <p:attrNameLst>
                                          <p:attrName>style.visibility</p:attrName>
                                        </p:attrNameLst>
                                      </p:cBhvr>
                                      <p:to>
                                        <p:strVal val="visible"/>
                                      </p:to>
                                    </p:set>
                                    <p:animEffect transition="in" filter="randombar(horizontal)">
                                      <p:cBhvr>
                                        <p:cTn id="265" dur="500"/>
                                        <p:tgtEl>
                                          <p:spTgt spid="33"/>
                                        </p:tgtEl>
                                      </p:cBhvr>
                                    </p:animEffect>
                                  </p:childTnLst>
                                </p:cTn>
                              </p:par>
                            </p:childTnLst>
                          </p:cTn>
                        </p:par>
                      </p:childTnLst>
                    </p:cTn>
                  </p:par>
                  <p:par>
                    <p:cTn id="266" fill="hold">
                      <p:stCondLst>
                        <p:cond delay="indefinite"/>
                      </p:stCondLst>
                      <p:childTnLst>
                        <p:par>
                          <p:cTn id="267" fill="hold">
                            <p:stCondLst>
                              <p:cond delay="0"/>
                            </p:stCondLst>
                            <p:childTnLst>
                              <p:par>
                                <p:cTn id="268" presetID="14" presetClass="entr" presetSubtype="10" fill="hold" nodeType="clickEffect">
                                  <p:stCondLst>
                                    <p:cond delay="0"/>
                                  </p:stCondLst>
                                  <p:childTnLst>
                                    <p:set>
                                      <p:cBhvr>
                                        <p:cTn id="269" dur="1" fill="hold">
                                          <p:stCondLst>
                                            <p:cond delay="0"/>
                                          </p:stCondLst>
                                        </p:cTn>
                                        <p:tgtEl>
                                          <p:spTgt spid="38"/>
                                        </p:tgtEl>
                                        <p:attrNameLst>
                                          <p:attrName>style.visibility</p:attrName>
                                        </p:attrNameLst>
                                      </p:cBhvr>
                                      <p:to>
                                        <p:strVal val="visible"/>
                                      </p:to>
                                    </p:set>
                                    <p:animEffect transition="in" filter="randombar(horizontal)">
                                      <p:cBhvr>
                                        <p:cTn id="270" dur="500"/>
                                        <p:tgtEl>
                                          <p:spTgt spid="38"/>
                                        </p:tgtEl>
                                      </p:cBhvr>
                                    </p:animEffect>
                                  </p:childTnLst>
                                </p:cTn>
                              </p:par>
                            </p:childTnLst>
                          </p:cTn>
                        </p:par>
                      </p:childTnLst>
                    </p:cTn>
                  </p:par>
                  <p:par>
                    <p:cTn id="271" fill="hold">
                      <p:stCondLst>
                        <p:cond delay="indefinite"/>
                      </p:stCondLst>
                      <p:childTnLst>
                        <p:par>
                          <p:cTn id="272" fill="hold">
                            <p:stCondLst>
                              <p:cond delay="0"/>
                            </p:stCondLst>
                            <p:childTnLst>
                              <p:par>
                                <p:cTn id="273" presetID="22" presetClass="entr" presetSubtype="4" fill="hold" grpId="0" nodeType="clickEffect">
                                  <p:stCondLst>
                                    <p:cond delay="0"/>
                                  </p:stCondLst>
                                  <p:childTnLst>
                                    <p:set>
                                      <p:cBhvr>
                                        <p:cTn id="274" dur="1" fill="hold">
                                          <p:stCondLst>
                                            <p:cond delay="0"/>
                                          </p:stCondLst>
                                        </p:cTn>
                                        <p:tgtEl>
                                          <p:spTgt spid="22"/>
                                        </p:tgtEl>
                                        <p:attrNameLst>
                                          <p:attrName>style.visibility</p:attrName>
                                        </p:attrNameLst>
                                      </p:cBhvr>
                                      <p:to>
                                        <p:strVal val="visible"/>
                                      </p:to>
                                    </p:set>
                                    <p:animEffect transition="in" filter="wipe(down)">
                                      <p:cBhvr>
                                        <p:cTn id="275" dur="500"/>
                                        <p:tgtEl>
                                          <p:spTgt spid="22"/>
                                        </p:tgtEl>
                                      </p:cBhvr>
                                    </p:animEffect>
                                  </p:childTnLst>
                                </p:cTn>
                              </p:par>
                            </p:childTnLst>
                          </p:cTn>
                        </p:par>
                      </p:childTnLst>
                    </p:cTn>
                  </p:par>
                  <p:par>
                    <p:cTn id="276" fill="hold">
                      <p:stCondLst>
                        <p:cond delay="indefinite"/>
                      </p:stCondLst>
                      <p:childTnLst>
                        <p:par>
                          <p:cTn id="277" fill="hold">
                            <p:stCondLst>
                              <p:cond delay="0"/>
                            </p:stCondLst>
                            <p:childTnLst>
                              <p:par>
                                <p:cTn id="278" presetID="42" presetClass="exit" presetSubtype="0" fill="hold" grpId="1" nodeType="clickEffect">
                                  <p:stCondLst>
                                    <p:cond delay="0"/>
                                  </p:stCondLst>
                                  <p:childTnLst>
                                    <p:animEffect transition="out" filter="fade">
                                      <p:cBhvr>
                                        <p:cTn id="279" dur="1000"/>
                                        <p:tgtEl>
                                          <p:spTgt spid="22"/>
                                        </p:tgtEl>
                                      </p:cBhvr>
                                    </p:animEffect>
                                    <p:anim calcmode="lin" valueType="num">
                                      <p:cBhvr>
                                        <p:cTn id="280" dur="1000"/>
                                        <p:tgtEl>
                                          <p:spTgt spid="22"/>
                                        </p:tgtEl>
                                        <p:attrNameLst>
                                          <p:attrName>ppt_x</p:attrName>
                                        </p:attrNameLst>
                                      </p:cBhvr>
                                      <p:tavLst>
                                        <p:tav tm="0">
                                          <p:val>
                                            <p:strVal val="ppt_x"/>
                                          </p:val>
                                        </p:tav>
                                        <p:tav tm="100000">
                                          <p:val>
                                            <p:strVal val="ppt_x"/>
                                          </p:val>
                                        </p:tav>
                                      </p:tavLst>
                                    </p:anim>
                                    <p:anim calcmode="lin" valueType="num">
                                      <p:cBhvr>
                                        <p:cTn id="281" dur="1000"/>
                                        <p:tgtEl>
                                          <p:spTgt spid="22"/>
                                        </p:tgtEl>
                                        <p:attrNameLst>
                                          <p:attrName>ppt_y</p:attrName>
                                        </p:attrNameLst>
                                      </p:cBhvr>
                                      <p:tavLst>
                                        <p:tav tm="0">
                                          <p:val>
                                            <p:strVal val="ppt_y"/>
                                          </p:val>
                                        </p:tav>
                                        <p:tav tm="100000">
                                          <p:val>
                                            <p:strVal val="ppt_y+.1"/>
                                          </p:val>
                                        </p:tav>
                                      </p:tavLst>
                                    </p:anim>
                                    <p:set>
                                      <p:cBhvr>
                                        <p:cTn id="282" dur="1" fill="hold">
                                          <p:stCondLst>
                                            <p:cond delay="9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P spid="9" grpId="1"/>
      <p:bldP spid="11" grpId="0"/>
      <p:bldP spid="11" grpId="1"/>
      <p:bldP spid="12" grpId="0"/>
      <p:bldP spid="12" grpId="1"/>
      <p:bldP spid="13" grpId="0"/>
      <p:bldP spid="13" grpId="1" build="allAtOnce"/>
      <p:bldP spid="16" grpId="0"/>
      <p:bldP spid="16" grpId="1"/>
      <p:bldP spid="18" grpId="0"/>
      <p:bldP spid="18" grpId="1" build="allAtOnce"/>
      <p:bldP spid="19" grpId="0"/>
      <p:bldP spid="19" grpId="1"/>
      <p:bldP spid="22" grpId="0"/>
      <p:bldP spid="22" grpId="1"/>
      <p:bldP spid="26" grpId="0"/>
      <p:bldP spid="26" grpId="1"/>
      <p:bldP spid="28" grpId="0"/>
      <p:bldP spid="28" grpId="1"/>
      <p:bldP spid="29" grpId="0"/>
      <p:bldP spid="29" grpId="1"/>
      <p:bldP spid="30" grpId="0"/>
      <p:bldP spid="30" grpId="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Practice FRQ</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514350" indent="-514350">
              <a:buAutoNum type="alphaUcPeriod"/>
            </a:pPr>
            <a:r>
              <a:rPr lang="en-US" dirty="0" smtClean="0"/>
              <a:t>Define Human Geography and provide one example. </a:t>
            </a:r>
          </a:p>
          <a:p>
            <a:pPr marL="0" indent="0">
              <a:buNone/>
            </a:pPr>
            <a:endParaRPr lang="en-US" dirty="0"/>
          </a:p>
          <a:p>
            <a:pPr marL="514350" indent="-514350">
              <a:buAutoNum type="alphaUcPeriod" startAt="2"/>
            </a:pPr>
            <a:r>
              <a:rPr lang="en-US" dirty="0" smtClean="0"/>
              <a:t>Compare </a:t>
            </a:r>
            <a:r>
              <a:rPr lang="en-US" dirty="0"/>
              <a:t>and contrast </a:t>
            </a:r>
            <a:r>
              <a:rPr lang="en-US" dirty="0" smtClean="0"/>
              <a:t>Physical </a:t>
            </a:r>
            <a:r>
              <a:rPr lang="en-US" dirty="0"/>
              <a:t>and Human </a:t>
            </a:r>
            <a:endParaRPr lang="en-US" dirty="0" smtClean="0"/>
          </a:p>
          <a:p>
            <a:pPr marL="0" indent="0">
              <a:buNone/>
            </a:pPr>
            <a:r>
              <a:rPr lang="en-US" dirty="0"/>
              <a:t> </a:t>
            </a:r>
            <a:r>
              <a:rPr lang="en-US" dirty="0" smtClean="0"/>
              <a:t>     Geography</a:t>
            </a:r>
            <a:r>
              <a:rPr lang="en-US" dirty="0"/>
              <a:t>. </a:t>
            </a:r>
          </a:p>
        </p:txBody>
      </p:sp>
      <p:sp>
        <p:nvSpPr>
          <p:cNvPr id="4" name="Oval 3"/>
          <p:cNvSpPr/>
          <p:nvPr/>
        </p:nvSpPr>
        <p:spPr>
          <a:xfrm>
            <a:off x="968478" y="1600200"/>
            <a:ext cx="1209368" cy="609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Oval 4"/>
          <p:cNvSpPr/>
          <p:nvPr/>
        </p:nvSpPr>
        <p:spPr>
          <a:xfrm>
            <a:off x="968478" y="3200400"/>
            <a:ext cx="3832122" cy="685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6096000" y="1644203"/>
            <a:ext cx="1361768" cy="609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Connector 7"/>
          <p:cNvCxnSpPr/>
          <p:nvPr/>
        </p:nvCxnSpPr>
        <p:spPr>
          <a:xfrm flipV="1">
            <a:off x="7620000" y="1644203"/>
            <a:ext cx="457200" cy="56559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315200" y="1274871"/>
            <a:ext cx="609600" cy="369332"/>
          </a:xfrm>
          <a:prstGeom prst="rect">
            <a:avLst/>
          </a:prstGeom>
          <a:noFill/>
        </p:spPr>
        <p:txBody>
          <a:bodyPr wrap="square" rtlCol="0">
            <a:spAutoFit/>
          </a:bodyPr>
          <a:lstStyle/>
          <a:p>
            <a:r>
              <a:rPr lang="en-US" dirty="0" smtClean="0">
                <a:solidFill>
                  <a:srgbClr val="00B050"/>
                </a:solidFill>
              </a:rPr>
              <a:t>two</a:t>
            </a:r>
            <a:endParaRPr lang="en-US" dirty="0">
              <a:solidFill>
                <a:srgbClr val="00B050"/>
              </a:solidFill>
            </a:endParaRPr>
          </a:p>
        </p:txBody>
      </p:sp>
      <p:sp>
        <p:nvSpPr>
          <p:cNvPr id="10" name="TextBox 9"/>
          <p:cNvSpPr txBox="1"/>
          <p:nvPr/>
        </p:nvSpPr>
        <p:spPr>
          <a:xfrm>
            <a:off x="1141038" y="1230868"/>
            <a:ext cx="1676400" cy="369332"/>
          </a:xfrm>
          <a:prstGeom prst="rect">
            <a:avLst/>
          </a:prstGeom>
          <a:noFill/>
        </p:spPr>
        <p:txBody>
          <a:bodyPr wrap="square" rtlCol="0">
            <a:spAutoFit/>
          </a:bodyPr>
          <a:lstStyle/>
          <a:p>
            <a:r>
              <a:rPr lang="en-US" dirty="0" smtClean="0">
                <a:solidFill>
                  <a:srgbClr val="00B050"/>
                </a:solidFill>
              </a:rPr>
              <a:t>2 sentences</a:t>
            </a:r>
            <a:endParaRPr lang="en-US" dirty="0">
              <a:solidFill>
                <a:srgbClr val="00B050"/>
              </a:solidFill>
            </a:endParaRPr>
          </a:p>
        </p:txBody>
      </p:sp>
      <p:sp>
        <p:nvSpPr>
          <p:cNvPr id="12" name="TextBox 11"/>
          <p:cNvSpPr txBox="1"/>
          <p:nvPr/>
        </p:nvSpPr>
        <p:spPr>
          <a:xfrm>
            <a:off x="2362200" y="2828077"/>
            <a:ext cx="3429000" cy="369332"/>
          </a:xfrm>
          <a:prstGeom prst="rect">
            <a:avLst/>
          </a:prstGeom>
          <a:noFill/>
        </p:spPr>
        <p:txBody>
          <a:bodyPr wrap="square" rtlCol="0">
            <a:spAutoFit/>
          </a:bodyPr>
          <a:lstStyle/>
          <a:p>
            <a:r>
              <a:rPr lang="en-US" dirty="0" smtClean="0">
                <a:solidFill>
                  <a:srgbClr val="00B050"/>
                </a:solidFill>
              </a:rPr>
              <a:t>Same &amp; different (use transition)</a:t>
            </a:r>
            <a:endParaRPr lang="en-US" dirty="0">
              <a:solidFill>
                <a:srgbClr val="00B050"/>
              </a:solidFill>
            </a:endParaRPr>
          </a:p>
        </p:txBody>
      </p:sp>
    </p:spTree>
    <p:extLst>
      <p:ext uri="{BB962C8B-B14F-4D97-AF65-F5344CB8AC3E}">
        <p14:creationId xmlns:p14="http://schemas.microsoft.com/office/powerpoint/2010/main" val="34776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arn(inVertic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arn(inVertical)">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8818"/>
            <a:ext cx="8229600" cy="5897563"/>
          </a:xfrm>
        </p:spPr>
        <p:txBody>
          <a:bodyPr>
            <a:normAutofit fontScale="92500" lnSpcReduction="20000"/>
          </a:bodyPr>
          <a:lstStyle/>
          <a:p>
            <a:pPr marL="514350" indent="-514350" algn="just">
              <a:buAutoNum type="alphaUcPeriod"/>
            </a:pPr>
            <a:r>
              <a:rPr lang="en-US" dirty="0" smtClean="0"/>
              <a:t>Human Geography is the study of the where and why of human activity. This approach is known as the spatial perspective. Human Geography may examine where Democrats and Republicans are concentrated and the reasons for the distribution. In addition, it may look at where agricultural hearths exist and why farming first developed there. </a:t>
            </a:r>
          </a:p>
          <a:p>
            <a:pPr marL="0" indent="0" algn="just">
              <a:buNone/>
            </a:pPr>
            <a:endParaRPr lang="en-US" dirty="0" smtClean="0"/>
          </a:p>
          <a:p>
            <a:pPr marL="0" indent="0" algn="just">
              <a:buNone/>
            </a:pPr>
            <a:endParaRPr lang="en-US" sz="2600" dirty="0"/>
          </a:p>
          <a:p>
            <a:pPr marL="514350" indent="-514350" algn="just">
              <a:buAutoNum type="alphaUcPeriod" startAt="2"/>
            </a:pPr>
            <a:r>
              <a:rPr lang="en-US" dirty="0" smtClean="0"/>
              <a:t>Both Human and Physical Geography explore the spatial perspective</a:t>
            </a:r>
            <a:r>
              <a:rPr lang="en-US" dirty="0"/>
              <a:t>.</a:t>
            </a:r>
            <a:r>
              <a:rPr lang="en-US" b="1" dirty="0" smtClean="0"/>
              <a:t> </a:t>
            </a:r>
            <a:r>
              <a:rPr lang="en-US" dirty="0" smtClean="0"/>
              <a:t>Human Geography examines it in relation to human activity, </a:t>
            </a:r>
            <a:r>
              <a:rPr lang="en-US" b="1" dirty="0" smtClean="0"/>
              <a:t>while</a:t>
            </a:r>
            <a:r>
              <a:rPr lang="en-US" dirty="0" smtClean="0"/>
              <a:t> Physical Geography examines it in relation to natural forces.</a:t>
            </a:r>
          </a:p>
          <a:p>
            <a:pPr marL="0" indent="0" algn="just">
              <a:buNone/>
            </a:pPr>
            <a:endParaRPr lang="en-US" dirty="0"/>
          </a:p>
        </p:txBody>
      </p:sp>
      <p:sp>
        <p:nvSpPr>
          <p:cNvPr id="2" name="TextBox 1"/>
          <p:cNvSpPr txBox="1"/>
          <p:nvPr/>
        </p:nvSpPr>
        <p:spPr>
          <a:xfrm>
            <a:off x="3276600" y="344142"/>
            <a:ext cx="5486400" cy="369332"/>
          </a:xfrm>
          <a:prstGeom prst="rect">
            <a:avLst/>
          </a:prstGeom>
          <a:noFill/>
        </p:spPr>
        <p:txBody>
          <a:bodyPr wrap="square" rtlCol="0">
            <a:spAutoFit/>
          </a:bodyPr>
          <a:lstStyle/>
          <a:p>
            <a:r>
              <a:rPr lang="en-US" dirty="0" smtClean="0">
                <a:solidFill>
                  <a:srgbClr val="00B050"/>
                </a:solidFill>
              </a:rPr>
              <a:t>2 Sentence Definition (complete &amp; different)</a:t>
            </a:r>
            <a:endParaRPr lang="en-US" dirty="0">
              <a:solidFill>
                <a:srgbClr val="00B050"/>
              </a:solidFill>
            </a:endParaRPr>
          </a:p>
        </p:txBody>
      </p:sp>
      <p:sp>
        <p:nvSpPr>
          <p:cNvPr id="4" name="TextBox 3"/>
          <p:cNvSpPr txBox="1"/>
          <p:nvPr/>
        </p:nvSpPr>
        <p:spPr>
          <a:xfrm>
            <a:off x="5232779" y="3321629"/>
            <a:ext cx="2743200" cy="369332"/>
          </a:xfrm>
          <a:prstGeom prst="rect">
            <a:avLst/>
          </a:prstGeom>
          <a:noFill/>
        </p:spPr>
        <p:txBody>
          <a:bodyPr wrap="square" rtlCol="0">
            <a:spAutoFit/>
          </a:bodyPr>
          <a:lstStyle/>
          <a:p>
            <a:r>
              <a:rPr lang="en-US" dirty="0" smtClean="0">
                <a:solidFill>
                  <a:srgbClr val="00B050"/>
                </a:solidFill>
              </a:rPr>
              <a:t>2 Examples</a:t>
            </a:r>
            <a:endParaRPr lang="en-US" dirty="0">
              <a:solidFill>
                <a:srgbClr val="00B050"/>
              </a:solidFill>
            </a:endParaRPr>
          </a:p>
        </p:txBody>
      </p:sp>
      <p:sp>
        <p:nvSpPr>
          <p:cNvPr id="5" name="TextBox 4"/>
          <p:cNvSpPr txBox="1"/>
          <p:nvPr/>
        </p:nvSpPr>
        <p:spPr>
          <a:xfrm>
            <a:off x="3733800" y="4220528"/>
            <a:ext cx="2286000" cy="369332"/>
          </a:xfrm>
          <a:prstGeom prst="rect">
            <a:avLst/>
          </a:prstGeom>
          <a:noFill/>
        </p:spPr>
        <p:txBody>
          <a:bodyPr wrap="square" rtlCol="0">
            <a:spAutoFit/>
          </a:bodyPr>
          <a:lstStyle/>
          <a:p>
            <a:r>
              <a:rPr lang="en-US" dirty="0" smtClean="0">
                <a:solidFill>
                  <a:srgbClr val="00B050"/>
                </a:solidFill>
              </a:rPr>
              <a:t>A Comparison</a:t>
            </a:r>
            <a:endParaRPr lang="en-US" dirty="0">
              <a:solidFill>
                <a:srgbClr val="00B050"/>
              </a:solidFill>
            </a:endParaRPr>
          </a:p>
        </p:txBody>
      </p:sp>
      <p:sp>
        <p:nvSpPr>
          <p:cNvPr id="6" name="TextBox 5"/>
          <p:cNvSpPr txBox="1"/>
          <p:nvPr/>
        </p:nvSpPr>
        <p:spPr>
          <a:xfrm>
            <a:off x="4571997" y="5960028"/>
            <a:ext cx="3198125" cy="369332"/>
          </a:xfrm>
          <a:prstGeom prst="rect">
            <a:avLst/>
          </a:prstGeom>
          <a:noFill/>
        </p:spPr>
        <p:txBody>
          <a:bodyPr wrap="square" rtlCol="0">
            <a:spAutoFit/>
          </a:bodyPr>
          <a:lstStyle/>
          <a:p>
            <a:r>
              <a:rPr lang="en-US" dirty="0" smtClean="0">
                <a:solidFill>
                  <a:srgbClr val="00B050"/>
                </a:solidFill>
              </a:rPr>
              <a:t>A Contrast with Transition</a:t>
            </a:r>
            <a:endParaRPr lang="en-US" dirty="0">
              <a:solidFill>
                <a:srgbClr val="00B050"/>
              </a:solidFill>
            </a:endParaRPr>
          </a:p>
        </p:txBody>
      </p:sp>
      <p:sp>
        <p:nvSpPr>
          <p:cNvPr id="7" name="TextBox 6"/>
          <p:cNvSpPr txBox="1"/>
          <p:nvPr/>
        </p:nvSpPr>
        <p:spPr>
          <a:xfrm>
            <a:off x="304800" y="333780"/>
            <a:ext cx="1066800" cy="369332"/>
          </a:xfrm>
          <a:prstGeom prst="rect">
            <a:avLst/>
          </a:prstGeom>
          <a:noFill/>
        </p:spPr>
        <p:txBody>
          <a:bodyPr wrap="square" rtlCol="0">
            <a:spAutoFit/>
          </a:bodyPr>
          <a:lstStyle/>
          <a:p>
            <a:r>
              <a:rPr lang="en-US" dirty="0" smtClean="0">
                <a:solidFill>
                  <a:srgbClr val="00B050"/>
                </a:solidFill>
              </a:rPr>
              <a:t>Labeled</a:t>
            </a:r>
            <a:endParaRPr lang="en-US" dirty="0">
              <a:solidFill>
                <a:srgbClr val="00B050"/>
              </a:solidFill>
            </a:endParaRPr>
          </a:p>
        </p:txBody>
      </p:sp>
      <p:sp>
        <p:nvSpPr>
          <p:cNvPr id="8" name="TextBox 7"/>
          <p:cNvSpPr txBox="1"/>
          <p:nvPr/>
        </p:nvSpPr>
        <p:spPr>
          <a:xfrm>
            <a:off x="304800" y="3897362"/>
            <a:ext cx="2286000" cy="646331"/>
          </a:xfrm>
          <a:prstGeom prst="rect">
            <a:avLst/>
          </a:prstGeom>
          <a:noFill/>
        </p:spPr>
        <p:txBody>
          <a:bodyPr wrap="square" rtlCol="0">
            <a:spAutoFit/>
          </a:bodyPr>
          <a:lstStyle/>
          <a:p>
            <a:r>
              <a:rPr lang="en-US" dirty="0" smtClean="0">
                <a:solidFill>
                  <a:srgbClr val="00B050"/>
                </a:solidFill>
              </a:rPr>
              <a:t>Skipped Space </a:t>
            </a:r>
          </a:p>
          <a:p>
            <a:r>
              <a:rPr lang="en-US" dirty="0" smtClean="0">
                <a:solidFill>
                  <a:srgbClr val="00B050"/>
                </a:solidFill>
              </a:rPr>
              <a:t>&amp; Labeled</a:t>
            </a:r>
            <a:endParaRPr lang="en-US" dirty="0">
              <a:solidFill>
                <a:srgbClr val="00B050"/>
              </a:solidFill>
            </a:endParaRPr>
          </a:p>
        </p:txBody>
      </p:sp>
    </p:spTree>
    <p:extLst>
      <p:ext uri="{BB962C8B-B14F-4D97-AF65-F5344CB8AC3E}">
        <p14:creationId xmlns:p14="http://schemas.microsoft.com/office/powerpoint/2010/main" val="45226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randombar(horizontal)">
                                      <p:cBhvr>
                                        <p:cTn id="22" dur="500"/>
                                        <p:tgtEl>
                                          <p:spTgt spid="8">
                                            <p:txEl>
                                              <p:pRg st="0" end="0"/>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randombar(horizontal)">
                                      <p:cBhvr>
                                        <p:cTn id="25" dur="500"/>
                                        <p:tgtEl>
                                          <p:spTgt spid="8">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randombar(horizontal)">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228600"/>
            <a:ext cx="8893629" cy="6477000"/>
          </a:xfrm>
        </p:spPr>
        <p:txBody>
          <a:bodyPr>
            <a:normAutofit fontScale="62500" lnSpcReduction="20000"/>
          </a:bodyPr>
          <a:lstStyle/>
          <a:p>
            <a:pPr marL="0" indent="0" algn="ctr">
              <a:buNone/>
            </a:pPr>
            <a:r>
              <a:rPr lang="en-US" b="1" dirty="0">
                <a:solidFill>
                  <a:srgbClr val="00B050"/>
                </a:solidFill>
              </a:rPr>
              <a:t>The ability to sort information into categories enhances your ability to effectively generalize, evaluate and synthesize. </a:t>
            </a:r>
            <a:r>
              <a:rPr lang="en-US" b="1" dirty="0" smtClean="0">
                <a:solidFill>
                  <a:srgbClr val="00B050"/>
                </a:solidFill>
              </a:rPr>
              <a:t>Often </a:t>
            </a:r>
            <a:r>
              <a:rPr lang="en-US" b="1" dirty="0">
                <a:solidFill>
                  <a:srgbClr val="00B050"/>
                </a:solidFill>
              </a:rPr>
              <a:t>FRQs will ask you to base your response on a particular category or categories. </a:t>
            </a:r>
            <a:endParaRPr lang="en-US" b="1" dirty="0" smtClean="0">
              <a:solidFill>
                <a:srgbClr val="00B050"/>
              </a:solidFill>
            </a:endParaRPr>
          </a:p>
          <a:p>
            <a:pPr marL="0" indent="0" algn="ctr">
              <a:buNone/>
            </a:pPr>
            <a:r>
              <a:rPr lang="en-US" b="1" dirty="0" smtClean="0">
                <a:solidFill>
                  <a:srgbClr val="00B050"/>
                </a:solidFill>
              </a:rPr>
              <a:t>Some </a:t>
            </a:r>
            <a:r>
              <a:rPr lang="en-US" b="1" dirty="0">
                <a:solidFill>
                  <a:srgbClr val="00B050"/>
                </a:solidFill>
              </a:rPr>
              <a:t>common categories include the following</a:t>
            </a:r>
            <a:r>
              <a:rPr lang="en-US" b="1" dirty="0" smtClean="0">
                <a:solidFill>
                  <a:srgbClr val="00B050"/>
                </a:solidFill>
              </a:rPr>
              <a:t>:</a:t>
            </a:r>
          </a:p>
          <a:p>
            <a:pPr marL="0" indent="0">
              <a:buNone/>
            </a:pPr>
            <a:endParaRPr lang="en-US" sz="1400" dirty="0" smtClean="0">
              <a:solidFill>
                <a:srgbClr val="00B050"/>
              </a:solidFill>
            </a:endParaRPr>
          </a:p>
          <a:p>
            <a:pPr marL="0" indent="0">
              <a:buNone/>
            </a:pPr>
            <a:endParaRPr lang="en-US" sz="1400" dirty="0">
              <a:solidFill>
                <a:srgbClr val="00B050"/>
              </a:solidFill>
            </a:endParaRPr>
          </a:p>
          <a:p>
            <a:pPr marL="0" indent="0">
              <a:buNone/>
            </a:pPr>
            <a:endParaRPr lang="en-US" sz="1400" dirty="0">
              <a:solidFill>
                <a:srgbClr val="00B050"/>
              </a:solidFill>
            </a:endParaRPr>
          </a:p>
          <a:p>
            <a:r>
              <a:rPr lang="en-US" b="1" u="sng" dirty="0">
                <a:solidFill>
                  <a:srgbClr val="00B050"/>
                </a:solidFill>
              </a:rPr>
              <a:t>Cultural</a:t>
            </a:r>
            <a:r>
              <a:rPr lang="en-US" dirty="0"/>
              <a:t> – pertaining to the technology, arts and institutions of a given group of people at a given time; includes such issues as customs, practices, traditions and linguistic communities</a:t>
            </a:r>
            <a:r>
              <a:rPr lang="en-US" dirty="0" smtClean="0"/>
              <a:t>.</a:t>
            </a:r>
          </a:p>
          <a:p>
            <a:pPr marL="0" indent="0">
              <a:buNone/>
            </a:pPr>
            <a:endParaRPr lang="en-US" sz="1400" dirty="0"/>
          </a:p>
          <a:p>
            <a:r>
              <a:rPr lang="en-US" b="1" u="sng" dirty="0">
                <a:solidFill>
                  <a:srgbClr val="00B050"/>
                </a:solidFill>
              </a:rPr>
              <a:t>Demographic</a:t>
            </a:r>
            <a:r>
              <a:rPr lang="en-US" dirty="0"/>
              <a:t> – pertaining to population; the patterns and processes of growth and decline, migration and settlement over time</a:t>
            </a:r>
            <a:r>
              <a:rPr lang="en-US" dirty="0" smtClean="0"/>
              <a:t>.</a:t>
            </a:r>
          </a:p>
          <a:p>
            <a:pPr marL="0" indent="0">
              <a:buNone/>
            </a:pPr>
            <a:endParaRPr lang="en-US" sz="1600" dirty="0"/>
          </a:p>
          <a:p>
            <a:r>
              <a:rPr lang="en-US" b="1" u="sng" dirty="0">
                <a:solidFill>
                  <a:srgbClr val="00B050"/>
                </a:solidFill>
              </a:rPr>
              <a:t>Economic</a:t>
            </a:r>
            <a:r>
              <a:rPr lang="en-US" b="1" u="sng" dirty="0"/>
              <a:t> </a:t>
            </a:r>
            <a:r>
              <a:rPr lang="en-US" dirty="0"/>
              <a:t>– pertaining to the ways that people meet their basic material needs; the production, distribution and consumption of goods and services; includes such issues as domestic and international trade, monetary policies and taxation</a:t>
            </a:r>
            <a:r>
              <a:rPr lang="en-US" dirty="0" smtClean="0"/>
              <a:t>.</a:t>
            </a:r>
          </a:p>
          <a:p>
            <a:pPr marL="0" indent="0">
              <a:buNone/>
            </a:pPr>
            <a:endParaRPr lang="en-US" sz="1600" dirty="0"/>
          </a:p>
          <a:p>
            <a:r>
              <a:rPr lang="en-US" b="1" u="sng" dirty="0">
                <a:solidFill>
                  <a:srgbClr val="00B050"/>
                </a:solidFill>
              </a:rPr>
              <a:t>Environmental</a:t>
            </a:r>
            <a:r>
              <a:rPr lang="en-US" dirty="0"/>
              <a:t> – pertaining to the environment in which people live and interact; changes or adaptation in people’s way of life</a:t>
            </a:r>
            <a:r>
              <a:rPr lang="en-US" dirty="0" smtClean="0"/>
              <a:t>.</a:t>
            </a:r>
          </a:p>
          <a:p>
            <a:pPr marL="0" indent="0">
              <a:buNone/>
            </a:pPr>
            <a:endParaRPr lang="en-US" sz="1600" dirty="0"/>
          </a:p>
          <a:p>
            <a:r>
              <a:rPr lang="en-US" b="1" u="sng" dirty="0">
                <a:solidFill>
                  <a:srgbClr val="00B050"/>
                </a:solidFill>
              </a:rPr>
              <a:t>Political</a:t>
            </a:r>
            <a:r>
              <a:rPr lang="en-US" b="1" dirty="0"/>
              <a:t> </a:t>
            </a:r>
            <a:r>
              <a:rPr lang="en-US" dirty="0"/>
              <a:t>– pertaining to gaining, seeking and organizing power; events related to the functions of government at the local, regional, national and global levels; making, enforcing and interpreting laws</a:t>
            </a:r>
            <a:r>
              <a:rPr lang="en-US" dirty="0" smtClean="0"/>
              <a:t>.</a:t>
            </a:r>
          </a:p>
          <a:p>
            <a:pPr marL="0" indent="0">
              <a:buNone/>
            </a:pPr>
            <a:endParaRPr lang="en-US" sz="1600" dirty="0"/>
          </a:p>
          <a:p>
            <a:r>
              <a:rPr lang="en-US" b="1" u="sng" dirty="0">
                <a:solidFill>
                  <a:srgbClr val="00B050"/>
                </a:solidFill>
              </a:rPr>
              <a:t>Social</a:t>
            </a:r>
            <a:r>
              <a:rPr lang="en-US" dirty="0">
                <a:solidFill>
                  <a:srgbClr val="00B050"/>
                </a:solidFill>
              </a:rPr>
              <a:t> </a:t>
            </a:r>
            <a:r>
              <a:rPr lang="en-US" dirty="0"/>
              <a:t>– pertaining to people in groups, their living together and relations with one another; includes such issues as gender, economic status and ethnicity.</a:t>
            </a:r>
          </a:p>
          <a:p>
            <a:pPr marL="0" indent="0">
              <a:buNone/>
            </a:pPr>
            <a:endParaRPr lang="en-US" dirty="0"/>
          </a:p>
        </p:txBody>
      </p:sp>
      <p:sp>
        <p:nvSpPr>
          <p:cNvPr id="2" name="Left Arrow 1">
            <a:hlinkClick r:id="rId2" action="ppaction://hlinksldjump"/>
          </p:cNvPr>
          <p:cNvSpPr/>
          <p:nvPr/>
        </p:nvSpPr>
        <p:spPr>
          <a:xfrm>
            <a:off x="381000" y="1066800"/>
            <a:ext cx="762000" cy="45720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1622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RespondGraph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RespondQuestion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3324</TotalTime>
  <Words>816</Words>
  <Application>Microsoft Office PowerPoint</Application>
  <PresentationFormat>On-screen Show (4:3)</PresentationFormat>
  <Paragraphs>96</Paragraphs>
  <Slides>6</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Calibri</vt:lpstr>
      <vt:lpstr>Rockwell</vt:lpstr>
      <vt:lpstr>Office Theme</vt:lpstr>
      <vt:lpstr>iRespondGraphMaster</vt:lpstr>
      <vt:lpstr>iRespondQuestionMaster</vt:lpstr>
      <vt:lpstr>How To Answer A Free-Response Question (FRQ)</vt:lpstr>
      <vt:lpstr>PowerPoint Presentation</vt:lpstr>
      <vt:lpstr>PowerPoint Presentation</vt:lpstr>
      <vt:lpstr>Practice FRQ</vt:lpstr>
      <vt:lpstr>PowerPoint Presentation</vt:lpstr>
      <vt:lpstr>PowerPoint Presentation</vt:lpstr>
    </vt:vector>
  </TitlesOfParts>
  <Company>Cobb County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FRQ</dc:title>
  <dc:creator>install</dc:creator>
  <cp:lastModifiedBy>Kenneth Keller</cp:lastModifiedBy>
  <cp:revision>76</cp:revision>
  <cp:lastPrinted>2012-09-06T12:37:05Z</cp:lastPrinted>
  <dcterms:created xsi:type="dcterms:W3CDTF">2010-08-25T23:43:15Z</dcterms:created>
  <dcterms:modified xsi:type="dcterms:W3CDTF">2016-07-12T14:39:44Z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eepGraph">
    <vt:bool>false</vt:bool>
  </property>
  <property fmtid="{D5CDD505-2E9C-101B-9397-08002B2CF9AE}" pid="3" name="AutoReflect">
    <vt:bool>false</vt:bool>
  </property>
  <property fmtid="{D5CDD505-2E9C-101B-9397-08002B2CF9AE}" pid="4" name="ShowTimer">
    <vt:bool>true</vt:bool>
  </property>
  <property fmtid="{D5CDD505-2E9C-101B-9397-08002B2CF9AE}" pid="5" name="ShowPercent">
    <vt:bool>true</vt:bool>
  </property>
</Properties>
</file>