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D7CCF-F174-45F4-BAF3-6283858DCA1C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2E6EF-232E-4CA7-93FB-9C49D90D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95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4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27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32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9532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2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6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4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3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5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7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8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7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FCC9-AE13-4EE3-A522-A8F8E58E7BED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7C33B4-A839-41EB-AF8D-75B64F6C9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4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Sustantivos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Nouns – gender and number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213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Nouns are words which identify people, animals, places, things, or ideas. </a:t>
            </a:r>
          </a:p>
          <a:p>
            <a:r>
              <a:rPr lang="en-US" sz="3600" dirty="0" smtClean="0"/>
              <a:t>In Spanish, all nouns (even those that refer to non-living things), are considered even masculine or feminine.  They also have number which means they are either singular or plural. 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879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 referring to living things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Masculine nouns 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El hombre –the man </a:t>
            </a:r>
          </a:p>
          <a:p>
            <a:pPr lvl="1"/>
            <a:r>
              <a:rPr lang="en-US" dirty="0" smtClean="0"/>
              <a:t>Ending in –o</a:t>
            </a:r>
          </a:p>
          <a:p>
            <a:pPr lvl="2"/>
            <a:r>
              <a:rPr lang="en-US" dirty="0" smtClean="0"/>
              <a:t>El </a:t>
            </a:r>
            <a:r>
              <a:rPr lang="en-US" dirty="0" err="1" smtClean="0"/>
              <a:t>chico</a:t>
            </a:r>
            <a:r>
              <a:rPr lang="en-US" dirty="0" smtClean="0"/>
              <a:t> – the boy </a:t>
            </a:r>
          </a:p>
          <a:p>
            <a:pPr lvl="2"/>
            <a:r>
              <a:rPr lang="en-US" dirty="0" smtClean="0"/>
              <a:t>El </a:t>
            </a:r>
            <a:r>
              <a:rPr lang="en-US" dirty="0" err="1" smtClean="0"/>
              <a:t>pasajero</a:t>
            </a:r>
            <a:r>
              <a:rPr lang="en-US" dirty="0" smtClean="0"/>
              <a:t> – the male passenger</a:t>
            </a:r>
          </a:p>
          <a:p>
            <a:pPr lvl="1"/>
            <a:r>
              <a:rPr lang="en-US" dirty="0" smtClean="0"/>
              <a:t>Ending in –or</a:t>
            </a:r>
          </a:p>
          <a:p>
            <a:pPr lvl="2"/>
            <a:r>
              <a:rPr lang="en-US" dirty="0" smtClean="0"/>
              <a:t>El conductor – the male driver </a:t>
            </a:r>
          </a:p>
          <a:p>
            <a:pPr lvl="2"/>
            <a:r>
              <a:rPr lang="en-US" dirty="0" smtClean="0"/>
              <a:t>El professor – the male teacher</a:t>
            </a:r>
          </a:p>
          <a:p>
            <a:pPr lvl="1"/>
            <a:r>
              <a:rPr lang="en-US" dirty="0" smtClean="0"/>
              <a:t>Ending in -</a:t>
            </a:r>
            <a:r>
              <a:rPr lang="en-US" dirty="0" err="1" smtClean="0"/>
              <a:t>ista</a:t>
            </a:r>
          </a:p>
          <a:p>
            <a:pPr marL="914400" lvl="2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turista</a:t>
            </a:r>
            <a:r>
              <a:rPr lang="en-US" dirty="0" smtClean="0"/>
              <a:t> – the male tourist 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Feminine nouns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mujer</a:t>
            </a:r>
            <a:r>
              <a:rPr lang="en-US" dirty="0" smtClean="0"/>
              <a:t> – the woman</a:t>
            </a:r>
          </a:p>
          <a:p>
            <a:pPr lvl="1"/>
            <a:r>
              <a:rPr lang="en-US" dirty="0" smtClean="0"/>
              <a:t>Ending in –a</a:t>
            </a:r>
          </a:p>
          <a:p>
            <a:pPr lvl="2"/>
            <a:r>
              <a:rPr lang="en-US" dirty="0" smtClean="0"/>
              <a:t>La </a:t>
            </a:r>
            <a:r>
              <a:rPr lang="en-US" dirty="0" err="1" smtClean="0"/>
              <a:t>chica</a:t>
            </a:r>
            <a:r>
              <a:rPr lang="en-US" dirty="0" smtClean="0"/>
              <a:t> – the girl </a:t>
            </a:r>
          </a:p>
          <a:p>
            <a:pPr lvl="2"/>
            <a:r>
              <a:rPr lang="en-US" dirty="0" smtClean="0"/>
              <a:t>La </a:t>
            </a:r>
            <a:r>
              <a:rPr lang="en-US" dirty="0" err="1" smtClean="0"/>
              <a:t>pasajera</a:t>
            </a:r>
            <a:r>
              <a:rPr lang="en-US" dirty="0" smtClean="0"/>
              <a:t> – the female passenger</a:t>
            </a:r>
          </a:p>
          <a:p>
            <a:pPr lvl="1"/>
            <a:r>
              <a:rPr lang="en-US" dirty="0" smtClean="0"/>
              <a:t>Ending in –</a:t>
            </a:r>
            <a:r>
              <a:rPr lang="en-US" dirty="0" err="1" smtClean="0"/>
              <a:t>ora</a:t>
            </a:r>
            <a:endParaRPr lang="en-US" dirty="0" smtClean="0"/>
          </a:p>
          <a:p>
            <a:pPr lvl="2"/>
            <a:r>
              <a:rPr lang="en-US" dirty="0" smtClean="0"/>
              <a:t>La conductor – the female driver</a:t>
            </a:r>
          </a:p>
          <a:p>
            <a:pPr lvl="2"/>
            <a:r>
              <a:rPr lang="en-US" dirty="0" smtClean="0"/>
              <a:t>La </a:t>
            </a:r>
            <a:r>
              <a:rPr lang="en-US" dirty="0" err="1" smtClean="0"/>
              <a:t>profesora</a:t>
            </a:r>
            <a:r>
              <a:rPr lang="en-US" dirty="0"/>
              <a:t> </a:t>
            </a:r>
            <a:r>
              <a:rPr lang="en-US" dirty="0" smtClean="0"/>
              <a:t>– the female teacher</a:t>
            </a:r>
          </a:p>
          <a:p>
            <a:pPr lvl="1"/>
            <a:r>
              <a:rPr lang="en-US" dirty="0" smtClean="0"/>
              <a:t>Ending in –</a:t>
            </a:r>
            <a:r>
              <a:rPr lang="en-US" dirty="0" err="1" smtClean="0"/>
              <a:t>ista</a:t>
            </a:r>
            <a:endParaRPr lang="en-US" dirty="0" smtClean="0"/>
          </a:p>
          <a:p>
            <a:pPr lvl="2"/>
            <a:r>
              <a:rPr lang="en-US" dirty="0" smtClean="0"/>
              <a:t>La </a:t>
            </a:r>
            <a:r>
              <a:rPr lang="en-US" dirty="0" err="1" smtClean="0"/>
              <a:t>turista</a:t>
            </a:r>
            <a:r>
              <a:rPr lang="en-US" dirty="0" smtClean="0"/>
              <a:t> – the female tourist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3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13513"/>
            <a:ext cx="10515600" cy="742458"/>
          </a:xfrm>
        </p:spPr>
        <p:txBody>
          <a:bodyPr/>
          <a:lstStyle/>
          <a:p>
            <a:r>
              <a:rPr lang="en-US" dirty="0" smtClean="0"/>
              <a:t>Non-living things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899612"/>
            <a:ext cx="5157787" cy="823912"/>
          </a:xfrm>
        </p:spPr>
        <p:txBody>
          <a:bodyPr/>
          <a:lstStyle/>
          <a:p>
            <a:r>
              <a:rPr lang="en-US" dirty="0" smtClean="0"/>
              <a:t>Masculine nouns 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23524"/>
            <a:ext cx="5157787" cy="4741670"/>
          </a:xfrm>
        </p:spPr>
        <p:txBody>
          <a:bodyPr>
            <a:normAutofit/>
          </a:bodyPr>
          <a:lstStyle/>
          <a:p>
            <a:r>
              <a:rPr lang="en-US" dirty="0" smtClean="0"/>
              <a:t>Ending in –o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cuaderno</a:t>
            </a:r>
            <a:r>
              <a:rPr lang="en-US" dirty="0" smtClean="0"/>
              <a:t> – the notebook 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diario</a:t>
            </a:r>
            <a:r>
              <a:rPr lang="en-US" dirty="0" smtClean="0"/>
              <a:t> – the diary 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diccionario</a:t>
            </a:r>
            <a:r>
              <a:rPr lang="en-US" dirty="0" smtClean="0"/>
              <a:t> – the dictionary 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número</a:t>
            </a:r>
            <a:r>
              <a:rPr lang="en-US" dirty="0" smtClean="0"/>
              <a:t> – the number </a:t>
            </a:r>
          </a:p>
          <a:p>
            <a:pPr lvl="1"/>
            <a:r>
              <a:rPr lang="en-US" dirty="0" smtClean="0"/>
              <a:t>El video – the video </a:t>
            </a:r>
          </a:p>
          <a:p>
            <a:r>
              <a:rPr lang="en-US" dirty="0" smtClean="0"/>
              <a:t>Ending in –ma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problema</a:t>
            </a:r>
            <a:r>
              <a:rPr lang="en-US" dirty="0" smtClean="0"/>
              <a:t> – the problem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programa</a:t>
            </a:r>
            <a:r>
              <a:rPr lang="en-US" dirty="0" smtClean="0"/>
              <a:t> – the program </a:t>
            </a:r>
          </a:p>
          <a:p>
            <a:r>
              <a:rPr lang="en-US" dirty="0" smtClean="0"/>
              <a:t>Ending in –s</a:t>
            </a:r>
          </a:p>
          <a:p>
            <a:pPr lvl="1"/>
            <a:r>
              <a:rPr lang="en-US" dirty="0" smtClean="0"/>
              <a:t>El autobus – the bus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país</a:t>
            </a:r>
            <a:r>
              <a:rPr lang="en-US" dirty="0" smtClean="0"/>
              <a:t> – the country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85864"/>
            <a:ext cx="5183188" cy="823912"/>
          </a:xfrm>
        </p:spPr>
        <p:txBody>
          <a:bodyPr/>
          <a:lstStyle/>
          <a:p>
            <a:r>
              <a:rPr lang="en-US" dirty="0" smtClean="0"/>
              <a:t>Feminine nouns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23523"/>
            <a:ext cx="5183188" cy="4896217"/>
          </a:xfrm>
        </p:spPr>
        <p:txBody>
          <a:bodyPr>
            <a:normAutofit/>
          </a:bodyPr>
          <a:lstStyle/>
          <a:p>
            <a:r>
              <a:rPr lang="en-US" dirty="0" smtClean="0"/>
              <a:t>Ending in –a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cosa</a:t>
            </a:r>
            <a:r>
              <a:rPr lang="en-US" dirty="0" smtClean="0"/>
              <a:t> – the thing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escuela</a:t>
            </a:r>
            <a:r>
              <a:rPr lang="en-US" dirty="0" smtClean="0"/>
              <a:t> – the school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computadora</a:t>
            </a:r>
            <a:r>
              <a:rPr lang="en-US" dirty="0" smtClean="0"/>
              <a:t> – the computer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maleta</a:t>
            </a:r>
            <a:r>
              <a:rPr lang="en-US" dirty="0" smtClean="0"/>
              <a:t> – the suitcase </a:t>
            </a:r>
          </a:p>
          <a:p>
            <a:pPr lvl="1"/>
            <a:r>
              <a:rPr lang="en-US" dirty="0" smtClean="0"/>
              <a:t>La palabra – the word</a:t>
            </a:r>
          </a:p>
          <a:p>
            <a:r>
              <a:rPr lang="en-US" dirty="0" smtClean="0"/>
              <a:t>Ending in -</a:t>
            </a:r>
            <a:r>
              <a:rPr lang="en-US" dirty="0" err="1" smtClean="0"/>
              <a:t>ción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lección</a:t>
            </a:r>
            <a:r>
              <a:rPr lang="en-US" dirty="0" smtClean="0"/>
              <a:t> – the lesson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conversación</a:t>
            </a:r>
            <a:r>
              <a:rPr lang="en-US" dirty="0" smtClean="0"/>
              <a:t> – </a:t>
            </a:r>
            <a:r>
              <a:rPr lang="en-US" sz="2000" dirty="0" smtClean="0"/>
              <a:t>the conversation</a:t>
            </a:r>
          </a:p>
          <a:p>
            <a:r>
              <a:rPr lang="en-US" dirty="0" smtClean="0"/>
              <a:t>Ending in –dad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nacionalidad</a:t>
            </a:r>
            <a:r>
              <a:rPr lang="en-US" dirty="0" smtClean="0"/>
              <a:t> – the nationality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comunidad</a:t>
            </a:r>
            <a:r>
              <a:rPr lang="en-US" dirty="0" smtClean="0"/>
              <a:t> – the community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rules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Some nouns endings suggest gender. </a:t>
            </a:r>
          </a:p>
          <a:p>
            <a:r>
              <a:rPr lang="en-US" sz="3600" dirty="0" smtClean="0"/>
              <a:t>Not all nouns can be determined by fool-proof rules. </a:t>
            </a:r>
          </a:p>
          <a:p>
            <a:r>
              <a:rPr lang="en-US" sz="3600" dirty="0" smtClean="0"/>
              <a:t>Memorize gender of noun as you learn the word. </a:t>
            </a:r>
          </a:p>
          <a:p>
            <a:r>
              <a:rPr lang="en-US" sz="3600" dirty="0" smtClean="0"/>
              <a:t>There are some exceptions to the rules:</a:t>
            </a:r>
          </a:p>
          <a:p>
            <a:pPr lvl="1"/>
            <a:r>
              <a:rPr lang="en-US" sz="3200" dirty="0" smtClean="0"/>
              <a:t>El </a:t>
            </a:r>
            <a:r>
              <a:rPr lang="en-US" sz="3200" dirty="0" err="1" smtClean="0"/>
              <a:t>día</a:t>
            </a:r>
            <a:r>
              <a:rPr lang="en-US" sz="3200" dirty="0" smtClean="0"/>
              <a:t> and el </a:t>
            </a:r>
            <a:r>
              <a:rPr lang="en-US" sz="3200" dirty="0" err="1" smtClean="0"/>
              <a:t>mapa</a:t>
            </a:r>
            <a:r>
              <a:rPr lang="en-US" sz="3200" dirty="0" smtClean="0"/>
              <a:t> end in a but they are masculine. </a:t>
            </a:r>
          </a:p>
          <a:p>
            <a:pPr lvl="1"/>
            <a:r>
              <a:rPr lang="en-US" sz="3200" dirty="0" smtClean="0"/>
              <a:t>La </a:t>
            </a:r>
            <a:r>
              <a:rPr lang="en-US" sz="3200" dirty="0" err="1" smtClean="0"/>
              <a:t>mano</a:t>
            </a:r>
            <a:r>
              <a:rPr lang="en-US" sz="3200" dirty="0" smtClean="0"/>
              <a:t> ends in –o but it is feminine. </a:t>
            </a:r>
          </a:p>
        </p:txBody>
      </p:sp>
    </p:spTree>
    <p:extLst>
      <p:ext uri="{BB962C8B-B14F-4D97-AF65-F5344CB8AC3E}">
        <p14:creationId xmlns:p14="http://schemas.microsoft.com/office/powerpoint/2010/main" val="374956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of nouns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Nouns that end in a vowel are made plural by adding – s 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chico</a:t>
            </a:r>
            <a:r>
              <a:rPr lang="en-US" dirty="0" smtClean="0"/>
              <a:t> –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chicos</a:t>
            </a:r>
            <a:r>
              <a:rPr lang="en-US" dirty="0" smtClean="0"/>
              <a:t> 		la </a:t>
            </a:r>
            <a:r>
              <a:rPr lang="en-US" dirty="0" err="1" smtClean="0"/>
              <a:t>chica</a:t>
            </a:r>
            <a:r>
              <a:rPr lang="en-US" dirty="0" smtClean="0"/>
              <a:t> – las </a:t>
            </a:r>
            <a:r>
              <a:rPr lang="en-US" dirty="0" err="1" smtClean="0"/>
              <a:t>chicas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Nouns that end in a consonant are made plural by adding –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comunidad</a:t>
            </a:r>
            <a:r>
              <a:rPr lang="en-US" dirty="0" smtClean="0"/>
              <a:t> – las </a:t>
            </a:r>
            <a:r>
              <a:rPr lang="en-US" dirty="0" err="1" smtClean="0"/>
              <a:t>comunidades</a:t>
            </a:r>
            <a:r>
              <a:rPr lang="en-US" dirty="0" smtClean="0"/>
              <a:t> 	el </a:t>
            </a:r>
            <a:r>
              <a:rPr lang="en-US" dirty="0" err="1" smtClean="0"/>
              <a:t>país</a:t>
            </a:r>
            <a:r>
              <a:rPr lang="en-US" dirty="0" smtClean="0"/>
              <a:t> –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endParaRPr lang="en-US" dirty="0" smtClean="0"/>
          </a:p>
          <a:p>
            <a:r>
              <a:rPr lang="en-US" dirty="0" smtClean="0"/>
              <a:t>Nouns that end in –z change the z to c and add –</a:t>
            </a:r>
            <a:r>
              <a:rPr lang="en-US" dirty="0" err="1" smtClean="0"/>
              <a:t>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lápiz</a:t>
            </a:r>
            <a:r>
              <a:rPr lang="en-US" dirty="0" smtClean="0"/>
              <a:t> –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lápices</a:t>
            </a:r>
            <a:r>
              <a:rPr lang="en-US" dirty="0" smtClean="0"/>
              <a:t>                      el </a:t>
            </a:r>
            <a:r>
              <a:rPr lang="en-US" dirty="0" err="1" smtClean="0"/>
              <a:t>pez</a:t>
            </a:r>
            <a:r>
              <a:rPr lang="en-US" dirty="0" smtClean="0"/>
              <a:t> –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peces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When a noun has an accent on the last syllable, drop the accent when it is made plural. 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lección</a:t>
            </a:r>
            <a:r>
              <a:rPr lang="en-US" dirty="0" smtClean="0"/>
              <a:t> – las </a:t>
            </a:r>
            <a:r>
              <a:rPr lang="en-US" dirty="0" err="1" smtClean="0"/>
              <a:t>lecciones</a:t>
            </a:r>
            <a:r>
              <a:rPr lang="en-US" dirty="0" smtClean="0"/>
              <a:t> 	el </a:t>
            </a:r>
            <a:r>
              <a:rPr lang="en-US" dirty="0" err="1" smtClean="0"/>
              <a:t>autobús</a:t>
            </a:r>
            <a:r>
              <a:rPr lang="en-US" dirty="0" smtClean="0"/>
              <a:t> – </a:t>
            </a:r>
            <a:r>
              <a:rPr lang="en-US" dirty="0" err="1" smtClean="0"/>
              <a:t>los</a:t>
            </a:r>
            <a:r>
              <a:rPr lang="en-US" dirty="0" smtClean="0"/>
              <a:t> autobuses. </a:t>
            </a:r>
          </a:p>
          <a:p>
            <a:r>
              <a:rPr lang="en-US" dirty="0" smtClean="0"/>
              <a:t>When a group has both male and female the plural form is masculine.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chico</a:t>
            </a:r>
            <a:r>
              <a:rPr lang="en-US" dirty="0" smtClean="0"/>
              <a:t> + 1 </a:t>
            </a:r>
            <a:r>
              <a:rPr lang="en-US" dirty="0" err="1" smtClean="0"/>
              <a:t>chica</a:t>
            </a:r>
            <a:r>
              <a:rPr lang="en-US" dirty="0" smtClean="0"/>
              <a:t> = 2 </a:t>
            </a:r>
            <a:r>
              <a:rPr lang="en-US" dirty="0" err="1" smtClean="0"/>
              <a:t>chicos</a:t>
            </a:r>
            <a:r>
              <a:rPr lang="en-US" smtClean="0"/>
              <a:t>    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950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359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Sustantivos </vt:lpstr>
      <vt:lpstr>Nouns</vt:lpstr>
      <vt:lpstr>Nouns referring to living things</vt:lpstr>
      <vt:lpstr>Non-living things </vt:lpstr>
      <vt:lpstr>Noun rules </vt:lpstr>
      <vt:lpstr>Plural of nouns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Sustantivos</dc:title>
  <dc:creator>willy liming</dc:creator>
  <cp:lastModifiedBy>willy liming</cp:lastModifiedBy>
  <cp:revision>6</cp:revision>
  <cp:lastPrinted>2016-09-12T11:06:14Z</cp:lastPrinted>
  <dcterms:created xsi:type="dcterms:W3CDTF">2016-09-12T02:29:38Z</dcterms:created>
  <dcterms:modified xsi:type="dcterms:W3CDTF">2016-09-12T11:06:54Z</dcterms:modified>
</cp:coreProperties>
</file>