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57" r:id="rId6"/>
    <p:sldId id="272" r:id="rId7"/>
    <p:sldId id="324" r:id="rId8"/>
    <p:sldId id="273" r:id="rId9"/>
    <p:sldId id="258" r:id="rId10"/>
    <p:sldId id="259" r:id="rId11"/>
    <p:sldId id="260" r:id="rId12"/>
    <p:sldId id="261" r:id="rId13"/>
    <p:sldId id="262" r:id="rId14"/>
    <p:sldId id="264" r:id="rId15"/>
    <p:sldId id="275" r:id="rId16"/>
    <p:sldId id="266" r:id="rId17"/>
    <p:sldId id="267" r:id="rId18"/>
    <p:sldId id="271" r:id="rId19"/>
    <p:sldId id="277" r:id="rId20"/>
    <p:sldId id="278" r:id="rId21"/>
    <p:sldId id="322" r:id="rId22"/>
    <p:sldId id="323" r:id="rId23"/>
    <p:sldId id="321" r:id="rId24"/>
    <p:sldId id="270"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4A8915-7DBF-2DF4-078E-EC2BA600B6FE}" v="262" dt="2024-08-27T19:56:20.571"/>
    <p1510:client id="{BA7E4FFB-1BC3-799A-C430-8FB26E7E772D}" v="836" dt="2024-08-27T20:10:58.2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2460"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43491" y="796631"/>
            <a:ext cx="6251304" cy="2700706"/>
          </a:xfrm>
        </p:spPr>
        <p:txBody>
          <a:bodyPr bIns="0"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443491" y="3497337"/>
            <a:ext cx="6251304" cy="1011489"/>
          </a:xfrm>
        </p:spPr>
        <p:txBody>
          <a:bodyPr tIns="91440" bIns="91440">
            <a:normAutofit/>
          </a:bodyPr>
          <a:lstStyle>
            <a:lvl1pPr marL="0" indent="0" algn="ctr">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6496E3E-F065-4051-B9BE-4F8229B722F8}" type="datetimeFigureOut">
              <a:rPr lang="en-US" smtClean="0"/>
              <a:pPr/>
              <a:t>8/27/2024</a:t>
            </a:fld>
            <a:endParaRPr lang="en-US"/>
          </a:p>
        </p:txBody>
      </p:sp>
      <p:sp>
        <p:nvSpPr>
          <p:cNvPr id="5" name="Footer Placeholder 4"/>
          <p:cNvSpPr>
            <a:spLocks noGrp="1"/>
          </p:cNvSpPr>
          <p:nvPr>
            <p:ph type="ftr" sz="quarter" idx="11"/>
          </p:nvPr>
        </p:nvSpPr>
        <p:spPr>
          <a:xfrm>
            <a:off x="1443490" y="329308"/>
            <a:ext cx="3719283" cy="309201"/>
          </a:xfrm>
        </p:spPr>
        <p:txBody>
          <a:bodyPr/>
          <a:lstStyle/>
          <a:p>
            <a:endParaRPr lang="en-US"/>
          </a:p>
        </p:txBody>
      </p:sp>
      <p:sp>
        <p:nvSpPr>
          <p:cNvPr id="6" name="Slide Number Placeholder 5"/>
          <p:cNvSpPr>
            <a:spLocks noGrp="1"/>
          </p:cNvSpPr>
          <p:nvPr>
            <p:ph type="sldNum" sz="quarter" idx="12"/>
          </p:nvPr>
        </p:nvSpPr>
        <p:spPr>
          <a:xfrm>
            <a:off x="477760" y="798973"/>
            <a:ext cx="802005" cy="503578"/>
          </a:xfrm>
        </p:spPr>
        <p:txBody>
          <a:bodyPr/>
          <a:lstStyle/>
          <a:p>
            <a:fld id="{ADFFD94F-5549-497B-A68F-C0FC9CCE3D4F}" type="slidenum">
              <a:rPr lang="en-US" smtClean="0"/>
              <a:pPr/>
              <a:t>‹#›</a:t>
            </a:fld>
            <a:endParaRPr lang="en-US"/>
          </a:p>
        </p:txBody>
      </p:sp>
    </p:spTree>
    <p:extLst>
      <p:ext uri="{BB962C8B-B14F-4D97-AF65-F5344CB8AC3E}">
        <p14:creationId xmlns:p14="http://schemas.microsoft.com/office/powerpoint/2010/main" val="1750549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496E3E-F065-4051-B9BE-4F8229B722F8}"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FD94F-5549-497B-A68F-C0FC9CCE3D4F}" type="slidenum">
              <a:rPr lang="en-US" smtClean="0"/>
              <a:pPr/>
              <a:t>‹#›</a:t>
            </a:fld>
            <a:endParaRPr lang="en-US"/>
          </a:p>
        </p:txBody>
      </p:sp>
    </p:spTree>
    <p:extLst>
      <p:ext uri="{BB962C8B-B14F-4D97-AF65-F5344CB8AC3E}">
        <p14:creationId xmlns:p14="http://schemas.microsoft.com/office/powerpoint/2010/main" val="51361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2373" y="798974"/>
            <a:ext cx="1103027"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3492" y="798974"/>
            <a:ext cx="4985762"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496E3E-F065-4051-B9BE-4F8229B722F8}"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FD94F-5549-497B-A68F-C0FC9CCE3D4F}" type="slidenum">
              <a:rPr lang="en-US" smtClean="0"/>
              <a:pPr/>
              <a:t>‹#›</a:t>
            </a:fld>
            <a:endParaRPr lang="en-US"/>
          </a:p>
        </p:txBody>
      </p:sp>
    </p:spTree>
    <p:extLst>
      <p:ext uri="{BB962C8B-B14F-4D97-AF65-F5344CB8AC3E}">
        <p14:creationId xmlns:p14="http://schemas.microsoft.com/office/powerpoint/2010/main" val="1741286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496E3E-F065-4051-B9BE-4F8229B722F8}"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FD94F-5549-497B-A68F-C0FC9CCE3D4F}" type="slidenum">
              <a:rPr lang="en-US" smtClean="0"/>
              <a:pPr/>
              <a:t>‹#›</a:t>
            </a:fld>
            <a:endParaRPr lang="en-US"/>
          </a:p>
        </p:txBody>
      </p:sp>
    </p:spTree>
    <p:extLst>
      <p:ext uri="{BB962C8B-B14F-4D97-AF65-F5344CB8AC3E}">
        <p14:creationId xmlns:p14="http://schemas.microsoft.com/office/powerpoint/2010/main" val="4157239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2" y="1756130"/>
            <a:ext cx="6251302" cy="1952270"/>
          </a:xfrm>
        </p:spPr>
        <p:txBody>
          <a:bodyPr anchor="b">
            <a:normAutofit/>
          </a:bodyPr>
          <a:lstStyle>
            <a:lvl1pPr algn="ctr">
              <a:defRPr sz="3200"/>
            </a:lvl1pPr>
          </a:lstStyle>
          <a:p>
            <a:r>
              <a:rPr lang="en-US"/>
              <a:t>Click to edit Master title style</a:t>
            </a:r>
          </a:p>
        </p:txBody>
      </p:sp>
      <p:sp>
        <p:nvSpPr>
          <p:cNvPr id="3" name="Text Placeholder 2"/>
          <p:cNvSpPr>
            <a:spLocks noGrp="1"/>
          </p:cNvSpPr>
          <p:nvPr>
            <p:ph type="body" idx="1"/>
          </p:nvPr>
        </p:nvSpPr>
        <p:spPr>
          <a:xfrm>
            <a:off x="1434318" y="3708400"/>
            <a:ext cx="6251302" cy="1110725"/>
          </a:xfrm>
        </p:spPr>
        <p:txBody>
          <a:bodyPr tIns="91440">
            <a:normAutofit/>
          </a:bodyPr>
          <a:lstStyle>
            <a:lvl1pPr marL="0" indent="0" algn="ctr">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496E3E-F065-4051-B9BE-4F8229B722F8}"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FD94F-5549-497B-A68F-C0FC9CCE3D4F}" type="slidenum">
              <a:rPr lang="en-US" smtClean="0"/>
              <a:pPr/>
              <a:t>‹#›</a:t>
            </a:fld>
            <a:endParaRPr lang="en-US"/>
          </a:p>
        </p:txBody>
      </p:sp>
    </p:spTree>
    <p:extLst>
      <p:ext uri="{BB962C8B-B14F-4D97-AF65-F5344CB8AC3E}">
        <p14:creationId xmlns:p14="http://schemas.microsoft.com/office/powerpoint/2010/main" val="2945088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251303" cy="1059305"/>
          </a:xfrm>
        </p:spPr>
        <p:txBody>
          <a:bodyPr/>
          <a:lstStyle/>
          <a:p>
            <a:r>
              <a:rPr lang="en-US"/>
              <a:t>Click to edit Master title style</a:t>
            </a:r>
          </a:p>
        </p:txBody>
      </p:sp>
      <p:sp>
        <p:nvSpPr>
          <p:cNvPr id="3" name="Content Placeholder 2"/>
          <p:cNvSpPr>
            <a:spLocks noGrp="1"/>
          </p:cNvSpPr>
          <p:nvPr>
            <p:ph sz="half" idx="1"/>
          </p:nvPr>
        </p:nvSpPr>
        <p:spPr>
          <a:xfrm>
            <a:off x="1443491" y="2013936"/>
            <a:ext cx="2965632" cy="34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9162" y="2013936"/>
            <a:ext cx="2965424" cy="3437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496E3E-F065-4051-B9BE-4F8229B722F8}"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FD94F-5549-497B-A68F-C0FC9CCE3D4F}" type="slidenum">
              <a:rPr lang="en-US" smtClean="0"/>
              <a:pPr/>
              <a:t>‹#›</a:t>
            </a:fld>
            <a:endParaRPr lang="en-US"/>
          </a:p>
        </p:txBody>
      </p:sp>
    </p:spTree>
    <p:extLst>
      <p:ext uri="{BB962C8B-B14F-4D97-AF65-F5344CB8AC3E}">
        <p14:creationId xmlns:p14="http://schemas.microsoft.com/office/powerpoint/2010/main" val="39875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164"/>
            <a:ext cx="6251303" cy="1056319"/>
          </a:xfrm>
        </p:spPr>
        <p:txBody>
          <a:bodyPr/>
          <a:lstStyle/>
          <a:p>
            <a:r>
              <a:rPr lang="en-US"/>
              <a:t>Click to edit Master title style</a:t>
            </a:r>
          </a:p>
        </p:txBody>
      </p:sp>
      <p:sp>
        <p:nvSpPr>
          <p:cNvPr id="3" name="Text Placeholder 2"/>
          <p:cNvSpPr>
            <a:spLocks noGrp="1"/>
          </p:cNvSpPr>
          <p:nvPr>
            <p:ph type="body" idx="1"/>
          </p:nvPr>
        </p:nvSpPr>
        <p:spPr>
          <a:xfrm>
            <a:off x="1443491" y="2019550"/>
            <a:ext cx="2965631"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443491" y="2824270"/>
            <a:ext cx="2965631"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29270" y="2023004"/>
            <a:ext cx="2965523"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29270" y="2821491"/>
            <a:ext cx="2965523"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496E3E-F065-4051-B9BE-4F8229B722F8}" type="datetimeFigureOut">
              <a:rPr lang="en-US" smtClean="0"/>
              <a:pPr/>
              <a:t>8/27/2024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FFD94F-5549-497B-A68F-C0FC9CCE3D4F}" type="slidenum">
              <a:rPr lang="en-US" smtClean="0"/>
              <a:pPr/>
              <a:t>‹#›</a:t>
            </a:fld>
            <a:endParaRPr lang="en-US"/>
          </a:p>
        </p:txBody>
      </p:sp>
    </p:spTree>
    <p:extLst>
      <p:ext uri="{BB962C8B-B14F-4D97-AF65-F5344CB8AC3E}">
        <p14:creationId xmlns:p14="http://schemas.microsoft.com/office/powerpoint/2010/main" val="606568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496E3E-F065-4051-B9BE-4F8229B722F8}" type="datetimeFigureOut">
              <a:rPr lang="en-US" smtClean="0"/>
              <a:pPr/>
              <a:t>8/27/2024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FFD94F-5549-497B-A68F-C0FC9CCE3D4F}" type="slidenum">
              <a:rPr lang="en-US" smtClean="0"/>
              <a:pPr/>
              <a:t>‹#›</a:t>
            </a:fld>
            <a:endParaRPr lang="en-US"/>
          </a:p>
        </p:txBody>
      </p:sp>
    </p:spTree>
    <p:extLst>
      <p:ext uri="{BB962C8B-B14F-4D97-AF65-F5344CB8AC3E}">
        <p14:creationId xmlns:p14="http://schemas.microsoft.com/office/powerpoint/2010/main" val="1299775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496E3E-F065-4051-B9BE-4F8229B722F8}" type="datetimeFigureOut">
              <a:rPr lang="en-US" smtClean="0"/>
              <a:pPr/>
              <a:t>8/27/2024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FFD94F-5549-497B-A68F-C0FC9CCE3D4F}" type="slidenum">
              <a:rPr lang="en-US" smtClean="0"/>
              <a:pPr/>
              <a:t>‹#›</a:t>
            </a:fld>
            <a:endParaRPr lang="en-US"/>
          </a:p>
        </p:txBody>
      </p:sp>
    </p:spTree>
    <p:extLst>
      <p:ext uri="{BB962C8B-B14F-4D97-AF65-F5344CB8AC3E}">
        <p14:creationId xmlns:p14="http://schemas.microsoft.com/office/powerpoint/2010/main" val="617973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406519"/>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4186656" y="798974"/>
            <a:ext cx="3506719"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39042" y="3205492"/>
            <a:ext cx="2421501"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6496E3E-F065-4051-B9BE-4F8229B722F8}"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FD94F-5549-497B-A68F-C0FC9CCE3D4F}" type="slidenum">
              <a:rPr lang="en-US" smtClean="0"/>
              <a:pPr/>
              <a:t>‹#›</a:t>
            </a:fld>
            <a:endParaRPr lang="en-US"/>
          </a:p>
        </p:txBody>
      </p:sp>
    </p:spTree>
    <p:extLst>
      <p:ext uri="{BB962C8B-B14F-4D97-AF65-F5344CB8AC3E}">
        <p14:creationId xmlns:p14="http://schemas.microsoft.com/office/powerpoint/2010/main" val="1336740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4996501" y="482171"/>
            <a:ext cx="3511387" cy="5149101"/>
            <a:chOff x="4996501" y="482171"/>
            <a:chExt cx="3511387" cy="5149101"/>
          </a:xfrm>
        </p:grpSpPr>
        <p:sp>
          <p:nvSpPr>
            <p:cNvPr id="14" name="Rectangle 13"/>
            <p:cNvSpPr/>
            <p:nvPr/>
          </p:nvSpPr>
          <p:spPr>
            <a:xfrm>
              <a:off x="4996501" y="482171"/>
              <a:ext cx="3511387"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5312152" y="812506"/>
              <a:ext cx="2883013" cy="4479361"/>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9" y="1129513"/>
            <a:ext cx="3080490"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640128" y="1122543"/>
            <a:ext cx="2234998"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defTabSz="914400">
              <a:spcBef>
                <a:spcPts val="1800"/>
              </a:spcBef>
            </a:pPr>
            <a:r>
              <a:rPr lang="en-US"/>
              <a:t>Click icon to add picture</a:t>
            </a:r>
          </a:p>
        </p:txBody>
      </p:sp>
      <p:sp>
        <p:nvSpPr>
          <p:cNvPr id="4" name="Text Placeholder 3"/>
          <p:cNvSpPr>
            <a:spLocks noGrp="1"/>
          </p:cNvSpPr>
          <p:nvPr>
            <p:ph type="body" sz="half" idx="2"/>
          </p:nvPr>
        </p:nvSpPr>
        <p:spPr>
          <a:xfrm>
            <a:off x="1443492" y="3145992"/>
            <a:ext cx="3076077"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1436664" y="5469857"/>
            <a:ext cx="3082905" cy="320123"/>
          </a:xfrm>
        </p:spPr>
        <p:txBody>
          <a:bodyPr/>
          <a:lstStyle>
            <a:lvl1pPr algn="l">
              <a:defRPr/>
            </a:lvl1pPr>
          </a:lstStyle>
          <a:p>
            <a:fld id="{C6496E3E-F065-4051-B9BE-4F8229B722F8}" type="datetimeFigureOut">
              <a:rPr lang="en-US" smtClean="0"/>
              <a:pPr/>
              <a:t>8/27/2024</a:t>
            </a:fld>
            <a:endParaRPr lang="en-US"/>
          </a:p>
        </p:txBody>
      </p:sp>
      <p:sp>
        <p:nvSpPr>
          <p:cNvPr id="6" name="Footer Placeholder 5"/>
          <p:cNvSpPr>
            <a:spLocks noGrp="1"/>
          </p:cNvSpPr>
          <p:nvPr>
            <p:ph type="ftr" sz="quarter" idx="11"/>
          </p:nvPr>
        </p:nvSpPr>
        <p:spPr>
          <a:xfrm>
            <a:off x="1437530" y="318641"/>
            <a:ext cx="3082083" cy="320931"/>
          </a:xfrm>
        </p:spPr>
        <p:txBody>
          <a:bodyPr/>
          <a:lstStyle/>
          <a:p>
            <a:endParaRPr lang="en-US"/>
          </a:p>
        </p:txBody>
      </p:sp>
      <p:sp>
        <p:nvSpPr>
          <p:cNvPr id="7" name="Slide Number Placeholder 6"/>
          <p:cNvSpPr>
            <a:spLocks noGrp="1"/>
          </p:cNvSpPr>
          <p:nvPr>
            <p:ph type="sldNum" sz="quarter" idx="12"/>
          </p:nvPr>
        </p:nvSpPr>
        <p:spPr/>
        <p:txBody>
          <a:bodyPr/>
          <a:lstStyle/>
          <a:p>
            <a:fld id="{ADFFD94F-5549-497B-A68F-C0FC9CCE3D4F}" type="slidenum">
              <a:rPr lang="en-US" smtClean="0"/>
              <a:pPr/>
              <a:t>‹#›</a:t>
            </a:fld>
            <a:endParaRPr lang="en-US"/>
          </a:p>
        </p:txBody>
      </p:sp>
    </p:spTree>
    <p:extLst>
      <p:ext uri="{BB962C8B-B14F-4D97-AF65-F5344CB8AC3E}">
        <p14:creationId xmlns:p14="http://schemas.microsoft.com/office/powerpoint/2010/main" val="3908366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 name="Rectangle 9"/>
          <p:cNvSpPr/>
          <p:nvPr/>
        </p:nvSpPr>
        <p:spPr>
          <a:xfrm>
            <a:off x="0" y="3622291"/>
            <a:ext cx="9144000" cy="2512271"/>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p:nvPicPr>
        <p:blipFill rotWithShape="1">
          <a:blip r:embed="rId13">
            <a:extLst>
              <a:ext uri="{28A0092B-C50C-407E-A947-70E740481C1C}">
                <a14:useLocalDpi xmlns:a14="http://schemas.microsoft.com/office/drawing/2010/main" val="0"/>
              </a:ext>
            </a:extLst>
          </a:blip>
          <a:srcRect t="2769" b="-2769"/>
          <a:stretch/>
        </p:blipFill>
        <p:spPr>
          <a:xfrm>
            <a:off x="0" y="6135624"/>
            <a:ext cx="9144000" cy="742950"/>
          </a:xfrm>
          <a:prstGeom prst="rect">
            <a:avLst/>
          </a:prstGeom>
        </p:spPr>
      </p:pic>
      <p:sp>
        <p:nvSpPr>
          <p:cNvPr id="2" name="Title Placeholder 1"/>
          <p:cNvSpPr>
            <a:spLocks noGrp="1"/>
          </p:cNvSpPr>
          <p:nvPr>
            <p:ph type="title"/>
          </p:nvPr>
        </p:nvSpPr>
        <p:spPr>
          <a:xfrm>
            <a:off x="1443491" y="804520"/>
            <a:ext cx="6251303" cy="104923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43491" y="2015733"/>
            <a:ext cx="6251303" cy="34506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2650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6496E3E-F065-4051-B9BE-4F8229B722F8}" type="datetimeFigureOut">
              <a:rPr lang="en-US" smtClean="0"/>
              <a:pPr/>
              <a:t>8/27/2024</a:t>
            </a:fld>
            <a:endParaRPr lang="en-US"/>
          </a:p>
        </p:txBody>
      </p:sp>
      <p:sp>
        <p:nvSpPr>
          <p:cNvPr id="5" name="Footer Placeholder 4"/>
          <p:cNvSpPr>
            <a:spLocks noGrp="1"/>
          </p:cNvSpPr>
          <p:nvPr>
            <p:ph type="ftr" sz="quarter" idx="3"/>
          </p:nvPr>
        </p:nvSpPr>
        <p:spPr>
          <a:xfrm>
            <a:off x="1443491" y="329308"/>
            <a:ext cx="3719283"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ADFFD94F-5549-497B-A68F-C0FC9CCE3D4F}" type="slidenum">
              <a:rPr lang="en-US" smtClean="0"/>
              <a:pPr/>
              <a:t>‹#›</a:t>
            </a:fld>
            <a:endParaRPr lang="en-US"/>
          </a:p>
        </p:txBody>
      </p:sp>
      <p:cxnSp>
        <p:nvCxnSpPr>
          <p:cNvPr id="12" name="Straight Connector 11"/>
          <p:cNvCxnSpPr/>
          <p:nvPr/>
        </p:nvCxnSpPr>
        <p:spPr>
          <a:xfrm>
            <a:off x="0" y="6144768"/>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45886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burnskindergarten.blogspot.com/2012_08_01_archive.htm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georgiastandards.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2108A5-CE2C-4966-B863-66581E6E4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9144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34DF22E0-9870-4CBF-AA3A-D710A9D8D9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9144000" cy="742950"/>
          </a:xfrm>
          <a:prstGeom prst="rect">
            <a:avLst/>
          </a:prstGeom>
        </p:spPr>
      </p:pic>
      <p:cxnSp>
        <p:nvCxnSpPr>
          <p:cNvPr id="13" name="Straight Connector 12">
            <a:extLst>
              <a:ext uri="{FF2B5EF4-FFF2-40B4-BE49-F238E27FC236}">
                <a16:creationId xmlns:a16="http://schemas.microsoft.com/office/drawing/2014/main" id="{4348DA73-B56C-4BAB-9988-C048297EF4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457200" y="1357313"/>
            <a:ext cx="7828495" cy="3537475"/>
          </a:xfrm>
        </p:spPr>
        <p:txBody>
          <a:bodyPr vert="horz" lIns="91440" tIns="45720" rIns="91440" bIns="45720" rtlCol="0" anchor="ctr">
            <a:noAutofit/>
          </a:bodyPr>
          <a:lstStyle/>
          <a:p>
            <a:pPr defTabSz="914400"/>
            <a:r>
              <a:rPr lang="en-US" sz="4000">
                <a:solidFill>
                  <a:schemeClr val="tx1"/>
                </a:solidFill>
              </a:rPr>
              <a:t>Welcome </a:t>
            </a:r>
            <a:br>
              <a:rPr lang="en-US" sz="4000">
                <a:solidFill>
                  <a:schemeClr val="tx1"/>
                </a:solidFill>
              </a:rPr>
            </a:br>
            <a:r>
              <a:rPr lang="en-US" sz="4000">
                <a:solidFill>
                  <a:schemeClr val="tx1"/>
                </a:solidFill>
              </a:rPr>
              <a:t>to </a:t>
            </a:r>
            <a:br>
              <a:rPr lang="en-US" sz="4000">
                <a:solidFill>
                  <a:schemeClr val="tx1"/>
                </a:solidFill>
              </a:rPr>
            </a:br>
            <a:r>
              <a:rPr lang="en-US" sz="4000">
                <a:solidFill>
                  <a:schemeClr val="tx1"/>
                </a:solidFill>
              </a:rPr>
              <a:t>Parent Night </a:t>
            </a:r>
            <a:br>
              <a:rPr lang="en-US" sz="4000">
                <a:solidFill>
                  <a:schemeClr val="tx1"/>
                </a:solidFill>
              </a:rPr>
            </a:br>
            <a:br>
              <a:rPr lang="en-US" sz="4000">
                <a:solidFill>
                  <a:schemeClr val="tx1"/>
                </a:solidFill>
              </a:rPr>
            </a:br>
            <a:br>
              <a:rPr lang="en-US" sz="4000">
                <a:solidFill>
                  <a:schemeClr val="tx1"/>
                </a:solidFill>
              </a:rPr>
            </a:br>
            <a:br>
              <a:rPr lang="en-US" sz="4000">
                <a:solidFill>
                  <a:schemeClr val="tx1"/>
                </a:solidFill>
              </a:rPr>
            </a:br>
            <a:br>
              <a:rPr lang="en-US" sz="4000">
                <a:solidFill>
                  <a:schemeClr val="tx1"/>
                </a:solidFill>
              </a:rPr>
            </a:br>
            <a:r>
              <a:rPr lang="en-US" sz="4000">
                <a:solidFill>
                  <a:schemeClr val="tx1"/>
                </a:solidFill>
              </a:rPr>
              <a:t>2024-2025</a:t>
            </a:r>
            <a:endParaRPr lang="en-US">
              <a:solidFill>
                <a:schemeClr val="tx1"/>
              </a:solidFill>
            </a:endParaRPr>
          </a:p>
        </p:txBody>
      </p:sp>
      <p:pic>
        <p:nvPicPr>
          <p:cNvPr id="3" name="Picture 2" descr="A picture containing drawing&#10;&#10;Description automatically generated">
            <a:extLst>
              <a:ext uri="{FF2B5EF4-FFF2-40B4-BE49-F238E27FC236}">
                <a16:creationId xmlns:a16="http://schemas.microsoft.com/office/drawing/2014/main" id="{5D08B8A5-93D4-4B2D-B04A-6792F45CAA0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171700" y="2500312"/>
            <a:ext cx="4800600" cy="18573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Transportation</a:t>
            </a:r>
          </a:p>
        </p:txBody>
      </p:sp>
      <p:sp>
        <p:nvSpPr>
          <p:cNvPr id="3" name="Content Placeholder 2"/>
          <p:cNvSpPr>
            <a:spLocks noGrp="1"/>
          </p:cNvSpPr>
          <p:nvPr>
            <p:ph idx="1"/>
          </p:nvPr>
        </p:nvSpPr>
        <p:spPr>
          <a:xfrm>
            <a:off x="1443491" y="2015733"/>
            <a:ext cx="6251303" cy="3699267"/>
          </a:xfrm>
        </p:spPr>
        <p:txBody>
          <a:bodyPr>
            <a:normAutofit fontScale="85000" lnSpcReduction="10000"/>
          </a:bodyPr>
          <a:lstStyle/>
          <a:p>
            <a:r>
              <a:rPr lang="en-US"/>
              <a:t>The way that your child goes home is of utmost importance.</a:t>
            </a:r>
          </a:p>
          <a:p>
            <a:r>
              <a:rPr lang="en-US"/>
              <a:t>While it is important that your child is aware of their transportation and can tell me how they are supposed to go home, I cannot just take their word on how they go home or any transportation change. </a:t>
            </a:r>
          </a:p>
          <a:p>
            <a:r>
              <a:rPr lang="en-US"/>
              <a:t>Communicate in a </a:t>
            </a:r>
            <a:r>
              <a:rPr lang="en-US" u="sng"/>
              <a:t>written note </a:t>
            </a:r>
            <a:r>
              <a:rPr lang="en-US"/>
              <a:t>if your child will go home differently than what they normally do. Please sign and date the note so that we know you sent it. We CANNOT accept </a:t>
            </a:r>
            <a:r>
              <a:rPr lang="en-US" err="1"/>
              <a:t>tranportation</a:t>
            </a:r>
            <a:r>
              <a:rPr lang="en-US"/>
              <a:t> changes on Remind, e-mail, or Dojo.</a:t>
            </a:r>
          </a:p>
          <a:p>
            <a:r>
              <a:rPr lang="en-US"/>
              <a:t>No changes can be made after 2pm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Newsletter</a:t>
            </a:r>
          </a:p>
        </p:txBody>
      </p:sp>
      <p:sp>
        <p:nvSpPr>
          <p:cNvPr id="3" name="Content Placeholder 2"/>
          <p:cNvSpPr>
            <a:spLocks noGrp="1"/>
          </p:cNvSpPr>
          <p:nvPr>
            <p:ph idx="1"/>
          </p:nvPr>
        </p:nvSpPr>
        <p:spPr/>
        <p:txBody>
          <a:bodyPr>
            <a:normAutofit/>
          </a:bodyPr>
          <a:lstStyle/>
          <a:p>
            <a:r>
              <a:rPr lang="en-US"/>
              <a:t>We send a weekly newsletter on Friday for the following week that reviews the information your child will learn over the week. </a:t>
            </a:r>
          </a:p>
          <a:p>
            <a:r>
              <a:rPr lang="en-US"/>
              <a:t>It will also tell the color of the week and the letter for the following week.</a:t>
            </a:r>
          </a:p>
          <a:p>
            <a:r>
              <a:rPr lang="en-US"/>
              <a:t>Please review the newsletter and look for valuable information such as important dates and  exciting news </a:t>
            </a:r>
            <a:r>
              <a:rPr lang="en-US">
                <a:sym typeface="Wingdings" pitchFamily="2" charset="2"/>
              </a:rPr>
              <a:t></a:t>
            </a: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Star Student</a:t>
            </a:r>
          </a:p>
        </p:txBody>
      </p:sp>
      <p:sp>
        <p:nvSpPr>
          <p:cNvPr id="3" name="Content Placeholder 2"/>
          <p:cNvSpPr>
            <a:spLocks noGrp="1"/>
          </p:cNvSpPr>
          <p:nvPr>
            <p:ph idx="1"/>
          </p:nvPr>
        </p:nvSpPr>
        <p:spPr/>
        <p:txBody>
          <a:bodyPr>
            <a:normAutofit/>
          </a:bodyPr>
          <a:lstStyle/>
          <a:p>
            <a:r>
              <a:rPr lang="en-US"/>
              <a:t>Each week we will choose a Star Student based on the character traits for the month and recognize them as the special helper for the week.</a:t>
            </a:r>
          </a:p>
          <a:p>
            <a:r>
              <a:rPr lang="en-US"/>
              <a:t>Your child will get to share about themselves and their picture with the class. We will make a poster in class and display it in the hallway as our “Star Student.”</a:t>
            </a:r>
          </a:p>
        </p:txBody>
      </p:sp>
    </p:spTree>
    <p:extLst>
      <p:ext uri="{BB962C8B-B14F-4D97-AF65-F5344CB8AC3E}">
        <p14:creationId xmlns:p14="http://schemas.microsoft.com/office/powerpoint/2010/main" val="1929826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Parent Excuses/</a:t>
            </a:r>
            <a:r>
              <a:rPr lang="en-US" err="1"/>
              <a:t>Tardies</a:t>
            </a:r>
            <a:endParaRPr lang="en-US"/>
          </a:p>
        </p:txBody>
      </p:sp>
      <p:sp>
        <p:nvSpPr>
          <p:cNvPr id="3" name="Content Placeholder 2"/>
          <p:cNvSpPr>
            <a:spLocks noGrp="1"/>
          </p:cNvSpPr>
          <p:nvPr>
            <p:ph idx="1"/>
          </p:nvPr>
        </p:nvSpPr>
        <p:spPr>
          <a:xfrm>
            <a:off x="609601" y="2015733"/>
            <a:ext cx="7924800" cy="3450613"/>
          </a:xfrm>
        </p:spPr>
        <p:txBody>
          <a:bodyPr>
            <a:normAutofit fontScale="92500" lnSpcReduction="20000"/>
          </a:bodyPr>
          <a:lstStyle/>
          <a:p>
            <a:r>
              <a:rPr lang="en-US" err="1"/>
              <a:t>Tardies</a:t>
            </a:r>
            <a:r>
              <a:rPr lang="en-US"/>
              <a:t>- Parents will need to come in with their ID EVERY time they enter the building. This includes check-ins/checkouts and </a:t>
            </a:r>
            <a:r>
              <a:rPr lang="en-US" err="1"/>
              <a:t>tardies</a:t>
            </a:r>
            <a:r>
              <a:rPr lang="en-US"/>
              <a:t> </a:t>
            </a:r>
          </a:p>
          <a:p>
            <a:r>
              <a:rPr lang="en-US"/>
              <a:t>If your child misses a day of school, please send in either a parent note or doctor’s note to excuse their absence on the day that they return to school. Please send a note to let us know the circumstances of your child’s absence. Also, if is recommended that your child be fever and/or vomit free for at least 24 hours without medication before returning to school. </a:t>
            </a:r>
          </a:p>
          <a:p>
            <a:r>
              <a:rPr lang="en-US">
                <a:sym typeface="Wingdings" pitchFamily="2" charset="2"/>
              </a:rPr>
              <a:t>We start our day right away, so please try to avoid being tardy as your child will miss valuable instruction time.</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670142" y="804519"/>
            <a:ext cx="2370376" cy="4431360"/>
          </a:xfrm>
        </p:spPr>
        <p:txBody>
          <a:bodyPr anchor="ctr">
            <a:normAutofit/>
          </a:bodyPr>
          <a:lstStyle/>
          <a:p>
            <a:r>
              <a:rPr lang="en-US" sz="2500"/>
              <a:t>Practice Skills</a:t>
            </a:r>
            <a:br>
              <a:rPr lang="en-US" sz="2500"/>
            </a:br>
            <a:r>
              <a:rPr lang="en-US" sz="2500"/>
              <a:t>(Homework)</a:t>
            </a:r>
          </a:p>
        </p:txBody>
      </p:sp>
      <p:cxnSp>
        <p:nvCxnSpPr>
          <p:cNvPr id="12" name="Straight Connector 11">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8867" y="962799"/>
            <a:ext cx="0" cy="41148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478397" y="804520"/>
            <a:ext cx="4576919" cy="4431359"/>
          </a:xfrm>
        </p:spPr>
        <p:txBody>
          <a:bodyPr anchor="ctr">
            <a:normAutofit/>
          </a:bodyPr>
          <a:lstStyle/>
          <a:p>
            <a:pPr marL="0" indent="0">
              <a:lnSpc>
                <a:spcPct val="110000"/>
              </a:lnSpc>
              <a:buNone/>
            </a:pPr>
            <a:endParaRPr lang="en-US" sz="1700"/>
          </a:p>
          <a:p>
            <a:pPr marL="0" indent="0">
              <a:lnSpc>
                <a:spcPct val="110000"/>
              </a:lnSpc>
              <a:buNone/>
            </a:pPr>
            <a:r>
              <a:rPr lang="en-US" sz="1700"/>
              <a:t>Homework is not required in kindergarten, instead, we suggest you read a book as a family each night and discuss the book. </a:t>
            </a:r>
          </a:p>
          <a:p>
            <a:pPr>
              <a:lnSpc>
                <a:spcPct val="110000"/>
              </a:lnSpc>
            </a:pPr>
            <a:endParaRPr lang="en-US" sz="1700"/>
          </a:p>
          <a:p>
            <a:pPr>
              <a:lnSpc>
                <a:spcPct val="110000"/>
              </a:lnSpc>
            </a:pPr>
            <a:r>
              <a:rPr lang="en-US" sz="1700"/>
              <a:t>Technology resources: Canvas, Smarty Ants, and  are great learning tools provided for you by the county. You can use these at home to further enrich your child’s learning.</a:t>
            </a:r>
          </a:p>
          <a:p>
            <a:pPr>
              <a:lnSpc>
                <a:spcPct val="110000"/>
              </a:lnSpc>
            </a:pPr>
            <a:endParaRPr lang="en-US" sz="1700"/>
          </a:p>
        </p:txBody>
      </p:sp>
      <p:pic>
        <p:nvPicPr>
          <p:cNvPr id="14" name="Picture 13">
            <a:extLst>
              <a:ext uri="{FF2B5EF4-FFF2-40B4-BE49-F238E27FC236}">
                <a16:creationId xmlns:a16="http://schemas.microsoft.com/office/drawing/2014/main" id="{7557D95A-0A72-41F9-844C-544C199B4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9144000" cy="7429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 we grade?  </a:t>
            </a:r>
          </a:p>
        </p:txBody>
      </p:sp>
      <p:sp>
        <p:nvSpPr>
          <p:cNvPr id="3" name="Content Placeholder 2"/>
          <p:cNvSpPr>
            <a:spLocks noGrp="1"/>
          </p:cNvSpPr>
          <p:nvPr>
            <p:ph idx="1"/>
          </p:nvPr>
        </p:nvSpPr>
        <p:spPr>
          <a:xfrm>
            <a:off x="457200" y="1676400"/>
            <a:ext cx="8229600" cy="4525963"/>
          </a:xfrm>
        </p:spPr>
        <p:txBody>
          <a:bodyPr>
            <a:normAutofit/>
          </a:bodyPr>
          <a:lstStyle/>
          <a:p>
            <a:r>
              <a:rPr lang="en-US"/>
              <a:t>Our report card is found in Parent Portal and can be accessed at anytime in the year. Kindergarten skills are assessed quarterly and therefore most grading will be updated every nine weeks. </a:t>
            </a:r>
          </a:p>
          <a:p>
            <a:r>
              <a:rPr lang="en-US"/>
              <a:t>If you do not have a parent portal account set up at this time, please e-mail: portal@Paulding.k12.ga.us</a:t>
            </a:r>
          </a:p>
          <a:p>
            <a:r>
              <a:rPr lang="en-US"/>
              <a:t>We assess individually with an observational and hands on approach as well as written assessments. </a:t>
            </a:r>
          </a:p>
          <a:p>
            <a:r>
              <a:rPr lang="en-US"/>
              <a:t>If you would like to preview the standards we will learn this year, please visit </a:t>
            </a:r>
            <a:r>
              <a:rPr lang="en-US">
                <a:hlinkClick r:id="rId2"/>
              </a:rPr>
              <a:t>www.georgiastandards.org</a:t>
            </a:r>
            <a:r>
              <a:rPr lang="en-US"/>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FD9D2-8E99-A766-76AF-476DB218D50E}"/>
              </a:ext>
            </a:extLst>
          </p:cNvPr>
          <p:cNvSpPr>
            <a:spLocks noGrp="1"/>
          </p:cNvSpPr>
          <p:nvPr>
            <p:ph type="title"/>
          </p:nvPr>
        </p:nvSpPr>
        <p:spPr/>
        <p:txBody>
          <a:bodyPr>
            <a:normAutofit fontScale="90000"/>
          </a:bodyPr>
          <a:lstStyle/>
          <a:p>
            <a:r>
              <a:rPr lang="en-US"/>
              <a:t>GKIDS</a:t>
            </a:r>
            <a:br>
              <a:rPr lang="en-US"/>
            </a:br>
            <a:r>
              <a:rPr lang="en-US"/>
              <a:t>(</a:t>
            </a:r>
            <a:r>
              <a:rPr lang="en-US" sz="1600"/>
              <a:t>Georgia Kindergarten Inventory of Developing Skills</a:t>
            </a:r>
            <a:r>
              <a:rPr lang="en-US"/>
              <a:t>)</a:t>
            </a:r>
          </a:p>
        </p:txBody>
      </p:sp>
      <p:sp>
        <p:nvSpPr>
          <p:cNvPr id="3" name="Content Placeholder 2">
            <a:extLst>
              <a:ext uri="{FF2B5EF4-FFF2-40B4-BE49-F238E27FC236}">
                <a16:creationId xmlns:a16="http://schemas.microsoft.com/office/drawing/2014/main" id="{CFA8DFE5-8B54-25E5-B518-D7CD897E4673}"/>
              </a:ext>
            </a:extLst>
          </p:cNvPr>
          <p:cNvSpPr>
            <a:spLocks noGrp="1"/>
          </p:cNvSpPr>
          <p:nvPr>
            <p:ph idx="1"/>
          </p:nvPr>
        </p:nvSpPr>
        <p:spPr/>
        <p:txBody>
          <a:bodyPr>
            <a:normAutofit fontScale="70000" lnSpcReduction="20000"/>
          </a:bodyPr>
          <a:lstStyle/>
          <a:p>
            <a:r>
              <a:rPr lang="en-US" b="0" i="0">
                <a:effectLst/>
                <a:latin typeface="Rockwell" panose="02060603020205020403" pitchFamily="18" charset="0"/>
              </a:rPr>
              <a:t>GKIDS is a year-long, performance-based assessment aligned to the state mandated content standards.</a:t>
            </a:r>
          </a:p>
          <a:p>
            <a:r>
              <a:rPr lang="en-US" b="0" i="0">
                <a:effectLst/>
                <a:latin typeface="Rockwell" panose="02060603020205020403" pitchFamily="18" charset="0"/>
              </a:rPr>
              <a:t>GKIDS is aligned to the state's mandated content standards in English Language Arts, Mathematics, Science, and Social Studies. </a:t>
            </a:r>
          </a:p>
          <a:p>
            <a:pPr algn="l"/>
            <a:r>
              <a:rPr lang="en-US" b="0" i="0">
                <a:effectLst/>
                <a:latin typeface="Rockwell" panose="02060603020205020403" pitchFamily="18" charset="0"/>
              </a:rPr>
              <a:t>ELA, Math, Social Studies, and Science standards will be assessed using two to five performance levels for each element.</a:t>
            </a:r>
          </a:p>
          <a:p>
            <a:pPr marL="0" indent="0" algn="l">
              <a:buNone/>
            </a:pPr>
            <a:r>
              <a:rPr lang="en-US" b="0" i="0">
                <a:effectLst/>
                <a:latin typeface="Rockwell" panose="02060603020205020403" pitchFamily="18" charset="0"/>
              </a:rPr>
              <a:t>Not Yet Demonstrated</a:t>
            </a:r>
          </a:p>
          <a:p>
            <a:pPr marL="0" indent="0" algn="l">
              <a:buNone/>
            </a:pPr>
            <a:r>
              <a:rPr lang="en-US" b="0" i="0">
                <a:effectLst/>
                <a:latin typeface="Rockwell" panose="02060603020205020403" pitchFamily="18" charset="0"/>
              </a:rPr>
              <a:t>Emerging</a:t>
            </a:r>
          </a:p>
          <a:p>
            <a:pPr marL="0" indent="0" algn="l">
              <a:buNone/>
            </a:pPr>
            <a:r>
              <a:rPr lang="en-US" b="0" i="0">
                <a:effectLst/>
                <a:latin typeface="Rockwell" panose="02060603020205020403" pitchFamily="18" charset="0"/>
              </a:rPr>
              <a:t>Developing</a:t>
            </a:r>
          </a:p>
          <a:p>
            <a:pPr marL="0" indent="0" algn="l">
              <a:buNone/>
            </a:pPr>
            <a:r>
              <a:rPr lang="en-US" b="0" i="0">
                <a:effectLst/>
                <a:latin typeface="Rockwell" panose="02060603020205020403" pitchFamily="18" charset="0"/>
              </a:rPr>
              <a:t>Demonstrating the Standard</a:t>
            </a:r>
          </a:p>
          <a:p>
            <a:pPr marL="0" indent="0" algn="l">
              <a:buNone/>
            </a:pPr>
            <a:r>
              <a:rPr lang="en-US" b="0" i="0">
                <a:effectLst/>
                <a:latin typeface="Rockwell" panose="02060603020205020403" pitchFamily="18" charset="0"/>
              </a:rPr>
              <a:t>Exceeding the Standard</a:t>
            </a:r>
          </a:p>
          <a:p>
            <a:endParaRPr lang="en-US" b="0" i="0">
              <a:effectLst/>
              <a:latin typeface="HelveticaLTStd-Roman"/>
            </a:endParaRPr>
          </a:p>
          <a:p>
            <a:endParaRPr lang="en-US"/>
          </a:p>
        </p:txBody>
      </p:sp>
    </p:spTree>
    <p:extLst>
      <p:ext uri="{BB962C8B-B14F-4D97-AF65-F5344CB8AC3E}">
        <p14:creationId xmlns:p14="http://schemas.microsoft.com/office/powerpoint/2010/main" val="926553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3025E-CBD7-8938-6965-385E041F0FF6}"/>
              </a:ext>
            </a:extLst>
          </p:cNvPr>
          <p:cNvSpPr>
            <a:spLocks noGrp="1"/>
          </p:cNvSpPr>
          <p:nvPr>
            <p:ph type="title"/>
          </p:nvPr>
        </p:nvSpPr>
        <p:spPr>
          <a:xfrm>
            <a:off x="1088685" y="804520"/>
            <a:ext cx="3132611" cy="1049235"/>
          </a:xfrm>
        </p:spPr>
        <p:txBody>
          <a:bodyPr>
            <a:normAutofit/>
          </a:bodyPr>
          <a:lstStyle/>
          <a:p>
            <a:r>
              <a:rPr lang="en-US" sz="2200"/>
              <a:t>DI Groups</a:t>
            </a:r>
            <a:br>
              <a:rPr lang="en-US" sz="2200"/>
            </a:br>
            <a:r>
              <a:rPr lang="en-US" sz="2200"/>
              <a:t>(Differentiated Instruction)</a:t>
            </a:r>
          </a:p>
        </p:txBody>
      </p:sp>
      <p:sp>
        <p:nvSpPr>
          <p:cNvPr id="3" name="Content Placeholder 2">
            <a:extLst>
              <a:ext uri="{FF2B5EF4-FFF2-40B4-BE49-F238E27FC236}">
                <a16:creationId xmlns:a16="http://schemas.microsoft.com/office/drawing/2014/main" id="{26E673B8-F6B5-DD79-E4E2-3C85A6B4EB1D}"/>
              </a:ext>
            </a:extLst>
          </p:cNvPr>
          <p:cNvSpPr>
            <a:spLocks noGrp="1"/>
          </p:cNvSpPr>
          <p:nvPr>
            <p:ph idx="1"/>
          </p:nvPr>
        </p:nvSpPr>
        <p:spPr>
          <a:xfrm>
            <a:off x="1088685" y="2015732"/>
            <a:ext cx="3129387" cy="3450613"/>
          </a:xfrm>
        </p:spPr>
        <p:txBody>
          <a:bodyPr>
            <a:normAutofit/>
          </a:bodyPr>
          <a:lstStyle/>
          <a:p>
            <a:pPr marL="0" indent="0">
              <a:lnSpc>
                <a:spcPct val="110000"/>
              </a:lnSpc>
              <a:buNone/>
            </a:pPr>
            <a:r>
              <a:rPr lang="en-US" sz="1600">
                <a:ea typeface="Batang" panose="02030600000101010101" pitchFamily="18" charset="-127"/>
              </a:rPr>
              <a:t>What is DI and where should my child be at the end of the year?</a:t>
            </a:r>
          </a:p>
          <a:p>
            <a:pPr>
              <a:lnSpc>
                <a:spcPct val="110000"/>
              </a:lnSpc>
            </a:pPr>
            <a:r>
              <a:rPr lang="en-US" sz="1600">
                <a:cs typeface="Arial" panose="020B0604020202020204" pitchFamily="34" charset="0"/>
              </a:rPr>
              <a:t>Small group instruction</a:t>
            </a:r>
          </a:p>
          <a:p>
            <a:pPr>
              <a:lnSpc>
                <a:spcPct val="110000"/>
              </a:lnSpc>
            </a:pPr>
            <a:r>
              <a:rPr lang="en-US" sz="1600">
                <a:cs typeface="Arial" panose="020B0604020202020204" pitchFamily="34" charset="0"/>
              </a:rPr>
              <a:t>Based upon student’s needs</a:t>
            </a:r>
          </a:p>
          <a:p>
            <a:pPr>
              <a:lnSpc>
                <a:spcPct val="110000"/>
              </a:lnSpc>
            </a:pPr>
            <a:r>
              <a:rPr lang="en-US" sz="1600">
                <a:cs typeface="Arial" panose="020B0604020202020204" pitchFamily="34" charset="0"/>
              </a:rPr>
              <a:t>Phonics, fluency, and comprehension based.</a:t>
            </a:r>
          </a:p>
          <a:p>
            <a:pPr marL="0" indent="0">
              <a:lnSpc>
                <a:spcPct val="110000"/>
              </a:lnSpc>
              <a:buNone/>
            </a:pPr>
            <a:r>
              <a:rPr lang="en-US" sz="1600">
                <a:cs typeface="Arial" panose="020B0604020202020204" pitchFamily="34" charset="0"/>
              </a:rPr>
              <a:t>                  End of year goal:  </a:t>
            </a:r>
          </a:p>
          <a:p>
            <a:pPr marL="0" indent="0">
              <a:lnSpc>
                <a:spcPct val="110000"/>
              </a:lnSpc>
              <a:buNone/>
            </a:pPr>
            <a:r>
              <a:rPr lang="en-US" sz="1600"/>
              <a:t>                       Letter Sounds</a:t>
            </a:r>
            <a:endParaRPr lang="en-US" sz="1600">
              <a:ea typeface="Batang" panose="02030600000101010101" pitchFamily="18" charset="-127"/>
            </a:endParaRPr>
          </a:p>
          <a:p>
            <a:pPr marL="0" indent="0">
              <a:lnSpc>
                <a:spcPct val="110000"/>
              </a:lnSpc>
              <a:buNone/>
            </a:pPr>
            <a:endParaRPr lang="en-US" sz="1600">
              <a:latin typeface="Georgia"/>
              <a:ea typeface="Batang" panose="02030600000101010101" pitchFamily="18" charset="-127"/>
            </a:endParaRPr>
          </a:p>
          <a:p>
            <a:pPr>
              <a:lnSpc>
                <a:spcPct val="110000"/>
              </a:lnSpc>
            </a:pPr>
            <a:endParaRPr lang="en-US" sz="1600"/>
          </a:p>
        </p:txBody>
      </p:sp>
      <p:pic>
        <p:nvPicPr>
          <p:cNvPr id="4" name="Content Placeholder 3">
            <a:extLst>
              <a:ext uri="{FF2B5EF4-FFF2-40B4-BE49-F238E27FC236}">
                <a16:creationId xmlns:a16="http://schemas.microsoft.com/office/drawing/2014/main" id="{7E6D5662-126B-44A0-81A6-6E81CA2249AF}"/>
              </a:ext>
            </a:extLst>
          </p:cNvPr>
          <p:cNvPicPr>
            <a:picLocks noChangeAspect="1"/>
          </p:cNvPicPr>
          <p:nvPr/>
        </p:nvPicPr>
        <p:blipFill>
          <a:blip r:embed="rId2"/>
          <a:stretch>
            <a:fillRect/>
          </a:stretch>
        </p:blipFill>
        <p:spPr>
          <a:xfrm>
            <a:off x="4142784" y="1853755"/>
            <a:ext cx="4973142" cy="3431467"/>
          </a:xfrm>
          <a:prstGeom prst="rect">
            <a:avLst/>
          </a:prstGeom>
        </p:spPr>
      </p:pic>
    </p:spTree>
    <p:extLst>
      <p:ext uri="{BB962C8B-B14F-4D97-AF65-F5344CB8AC3E}">
        <p14:creationId xmlns:p14="http://schemas.microsoft.com/office/powerpoint/2010/main" val="2939993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8A5D1-84AD-AA4E-C426-0F55F5A961B6}"/>
              </a:ext>
            </a:extLst>
          </p:cNvPr>
          <p:cNvSpPr>
            <a:spLocks noGrp="1"/>
          </p:cNvSpPr>
          <p:nvPr>
            <p:ph type="title"/>
          </p:nvPr>
        </p:nvSpPr>
        <p:spPr/>
        <p:txBody>
          <a:bodyPr/>
          <a:lstStyle/>
          <a:p>
            <a:r>
              <a:rPr lang="en-US"/>
              <a:t>Math Standards</a:t>
            </a:r>
          </a:p>
        </p:txBody>
      </p:sp>
      <p:sp>
        <p:nvSpPr>
          <p:cNvPr id="3" name="Content Placeholder 2">
            <a:extLst>
              <a:ext uri="{FF2B5EF4-FFF2-40B4-BE49-F238E27FC236}">
                <a16:creationId xmlns:a16="http://schemas.microsoft.com/office/drawing/2014/main" id="{D46B7DB0-77B6-87DE-FB73-D76EC15B1E30}"/>
              </a:ext>
            </a:extLst>
          </p:cNvPr>
          <p:cNvSpPr>
            <a:spLocks noGrp="1"/>
          </p:cNvSpPr>
          <p:nvPr>
            <p:ph idx="1"/>
          </p:nvPr>
        </p:nvSpPr>
        <p:spPr>
          <a:xfrm>
            <a:off x="1295400" y="1553633"/>
            <a:ext cx="6251303" cy="3450613"/>
          </a:xfrm>
        </p:spPr>
        <p:txBody>
          <a:bodyPr>
            <a:noAutofit/>
          </a:bodyPr>
          <a:lstStyle/>
          <a:p>
            <a:r>
              <a:rPr lang="en-US" sz="1600"/>
              <a:t> Know number names and the count sequence (1-100 by 1s and 10’s).</a:t>
            </a:r>
          </a:p>
          <a:p>
            <a:r>
              <a:rPr lang="en-US" sz="1600"/>
              <a:t>Count to tell the number of objects. </a:t>
            </a:r>
          </a:p>
          <a:p>
            <a:r>
              <a:rPr lang="en-US" sz="1600"/>
              <a:t> Understand addition as putting together and adding to and understand subtraction as taking apart and taking from. </a:t>
            </a:r>
          </a:p>
          <a:p>
            <a:r>
              <a:rPr lang="en-US" sz="1600"/>
              <a:t>Work with numbers 11–19 to gain foundations for place value. </a:t>
            </a:r>
          </a:p>
          <a:p>
            <a:r>
              <a:rPr lang="en-US" sz="1600"/>
              <a:t> Describe and compare measurable attributes. </a:t>
            </a:r>
          </a:p>
          <a:p>
            <a:r>
              <a:rPr lang="en-US" sz="1600"/>
              <a:t>Classify objects and count the number of objects in categories. </a:t>
            </a:r>
          </a:p>
          <a:p>
            <a:r>
              <a:rPr lang="en-US" sz="1600"/>
              <a:t> Identify and describe shapes. </a:t>
            </a:r>
          </a:p>
          <a:p>
            <a:r>
              <a:rPr lang="en-US" sz="1600"/>
              <a:t>•Analyze, compare, create, and compose shapes.</a:t>
            </a:r>
          </a:p>
        </p:txBody>
      </p:sp>
    </p:spTree>
    <p:extLst>
      <p:ext uri="{BB962C8B-B14F-4D97-AF65-F5344CB8AC3E}">
        <p14:creationId xmlns:p14="http://schemas.microsoft.com/office/powerpoint/2010/main" val="901046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8151-49E4-5284-0387-20A5FF6A3C2C}"/>
              </a:ext>
            </a:extLst>
          </p:cNvPr>
          <p:cNvSpPr>
            <a:spLocks noGrp="1"/>
          </p:cNvSpPr>
          <p:nvPr>
            <p:ph type="title"/>
          </p:nvPr>
        </p:nvSpPr>
        <p:spPr/>
        <p:txBody>
          <a:bodyPr/>
          <a:lstStyle/>
          <a:p>
            <a:r>
              <a:rPr lang="en-US"/>
              <a:t>K Writing Samples</a:t>
            </a:r>
          </a:p>
        </p:txBody>
      </p:sp>
      <p:pic>
        <p:nvPicPr>
          <p:cNvPr id="4" name="Content Placeholder 3">
            <a:extLst>
              <a:ext uri="{FF2B5EF4-FFF2-40B4-BE49-F238E27FC236}">
                <a16:creationId xmlns:a16="http://schemas.microsoft.com/office/drawing/2014/main" id="{1DECCC27-5604-D6AD-B7E3-0CF0A1C2FCBA}"/>
              </a:ext>
            </a:extLst>
          </p:cNvPr>
          <p:cNvPicPr>
            <a:picLocks noGrp="1" noChangeAspect="1"/>
          </p:cNvPicPr>
          <p:nvPr>
            <p:ph idx="1"/>
          </p:nvPr>
        </p:nvPicPr>
        <p:blipFill>
          <a:blip r:embed="rId2"/>
          <a:stretch>
            <a:fillRect/>
          </a:stretch>
        </p:blipFill>
        <p:spPr>
          <a:xfrm rot="16200000">
            <a:off x="792572" y="1583727"/>
            <a:ext cx="3214518" cy="4286025"/>
          </a:xfrm>
          <a:prstGeom prst="rect">
            <a:avLst/>
          </a:prstGeom>
        </p:spPr>
      </p:pic>
      <p:pic>
        <p:nvPicPr>
          <p:cNvPr id="5" name="Picture 4">
            <a:extLst>
              <a:ext uri="{FF2B5EF4-FFF2-40B4-BE49-F238E27FC236}">
                <a16:creationId xmlns:a16="http://schemas.microsoft.com/office/drawing/2014/main" id="{D907189C-C3CA-F480-B25F-22B2727B19BD}"/>
              </a:ext>
            </a:extLst>
          </p:cNvPr>
          <p:cNvPicPr>
            <a:picLocks noChangeAspect="1"/>
          </p:cNvPicPr>
          <p:nvPr/>
        </p:nvPicPr>
        <p:blipFill>
          <a:blip r:embed="rId3"/>
          <a:stretch>
            <a:fillRect/>
          </a:stretch>
        </p:blipFill>
        <p:spPr>
          <a:xfrm rot="16200000">
            <a:off x="5260153" y="1583729"/>
            <a:ext cx="3214517" cy="4286023"/>
          </a:xfrm>
          <a:prstGeom prst="rect">
            <a:avLst/>
          </a:prstGeom>
        </p:spPr>
      </p:pic>
    </p:spTree>
    <p:extLst>
      <p:ext uri="{BB962C8B-B14F-4D97-AF65-F5344CB8AC3E}">
        <p14:creationId xmlns:p14="http://schemas.microsoft.com/office/powerpoint/2010/main" val="3478449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491" y="76201"/>
            <a:ext cx="6251303" cy="914400"/>
          </a:xfrm>
        </p:spPr>
        <p:txBody>
          <a:bodyPr/>
          <a:lstStyle/>
          <a:p>
            <a:r>
              <a:rPr lang="en-US"/>
              <a:t>Our Day</a:t>
            </a:r>
          </a:p>
        </p:txBody>
      </p:sp>
      <p:sp>
        <p:nvSpPr>
          <p:cNvPr id="3" name="Rectangle 2">
            <a:extLst>
              <a:ext uri="{FF2B5EF4-FFF2-40B4-BE49-F238E27FC236}">
                <a16:creationId xmlns:a16="http://schemas.microsoft.com/office/drawing/2014/main" id="{334AED20-1B14-407C-A2EC-F67499893FF7}"/>
              </a:ext>
            </a:extLst>
          </p:cNvPr>
          <p:cNvSpPr/>
          <p:nvPr/>
        </p:nvSpPr>
        <p:spPr>
          <a:xfrm>
            <a:off x="2514600" y="762000"/>
            <a:ext cx="5257800" cy="5062027"/>
          </a:xfrm>
          <a:prstGeom prst="rect">
            <a:avLst/>
          </a:prstGeom>
        </p:spPr>
        <p:txBody>
          <a:bodyPr wrap="square" lIns="91440" tIns="45720" rIns="91440" bIns="45720" anchor="t">
            <a:spAutoFit/>
          </a:bodyPr>
          <a:lstStyle/>
          <a:p>
            <a:pPr>
              <a:lnSpc>
                <a:spcPct val="107000"/>
              </a:lnSpc>
              <a:spcAft>
                <a:spcPts val="800"/>
              </a:spcAft>
            </a:pPr>
            <a:r>
              <a:rPr lang="en-US">
                <a:latin typeface="Baskerville Old Face"/>
                <a:ea typeface="Calibri"/>
                <a:cs typeface="Times New Roman"/>
              </a:rPr>
              <a:t>7:30 – 7:55 Morning Work/Restroom</a:t>
            </a:r>
          </a:p>
          <a:p>
            <a:pPr>
              <a:lnSpc>
                <a:spcPct val="107000"/>
              </a:lnSpc>
              <a:spcAft>
                <a:spcPts val="800"/>
              </a:spcAft>
            </a:pPr>
            <a:r>
              <a:rPr lang="en-US">
                <a:latin typeface="Baskerville Old Face"/>
                <a:ea typeface="Calibri"/>
                <a:cs typeface="Times New Roman"/>
              </a:rPr>
              <a:t>7:55 Announcements Begin</a:t>
            </a:r>
            <a:endParaRPr lang="en-US">
              <a:latin typeface="Baskerville Old Face"/>
              <a:ea typeface="Calibri" panose="020F0502020204030204" pitchFamily="34" charset="0"/>
              <a:cs typeface="Times New Roman" panose="02020603050405020304" pitchFamily="18" charset="0"/>
            </a:endParaRPr>
          </a:p>
          <a:p>
            <a:pPr>
              <a:lnSpc>
                <a:spcPct val="107000"/>
              </a:lnSpc>
              <a:spcAft>
                <a:spcPts val="800"/>
              </a:spcAft>
            </a:pPr>
            <a:r>
              <a:rPr lang="en-US">
                <a:latin typeface="Baskerville Old Face"/>
                <a:ea typeface="Calibri"/>
                <a:cs typeface="Times New Roman"/>
              </a:rPr>
              <a:t> Reading DI</a:t>
            </a:r>
          </a:p>
          <a:p>
            <a:pPr>
              <a:lnSpc>
                <a:spcPct val="107000"/>
              </a:lnSpc>
              <a:spcAft>
                <a:spcPts val="800"/>
              </a:spcAft>
            </a:pPr>
            <a:r>
              <a:rPr lang="en-US">
                <a:latin typeface="Baskerville Old Face"/>
                <a:ea typeface="Calibri"/>
                <a:cs typeface="Times New Roman"/>
              </a:rPr>
              <a:t> Math NBI/Math Lesson</a:t>
            </a:r>
          </a:p>
          <a:p>
            <a:pPr>
              <a:lnSpc>
                <a:spcPct val="107000"/>
              </a:lnSpc>
              <a:spcAft>
                <a:spcPts val="800"/>
              </a:spcAft>
            </a:pPr>
            <a:r>
              <a:rPr lang="en-US">
                <a:latin typeface="Baskerville Old Face"/>
                <a:ea typeface="Calibri"/>
                <a:cs typeface="Times New Roman"/>
              </a:rPr>
              <a:t> Specials</a:t>
            </a:r>
            <a:endParaRPr lang="en-US">
              <a:latin typeface="Baskerville Old Face"/>
              <a:ea typeface="Calibri" panose="020F0502020204030204" pitchFamily="34" charset="0"/>
              <a:cs typeface="Times New Roman" panose="02020603050405020304" pitchFamily="18" charset="0"/>
            </a:endParaRPr>
          </a:p>
          <a:p>
            <a:pPr>
              <a:lnSpc>
                <a:spcPct val="107000"/>
              </a:lnSpc>
              <a:spcAft>
                <a:spcPts val="800"/>
              </a:spcAft>
            </a:pPr>
            <a:r>
              <a:rPr lang="en-US">
                <a:latin typeface="Baskerville Old Face"/>
                <a:ea typeface="Calibri"/>
                <a:cs typeface="Times New Roman"/>
              </a:rPr>
              <a:t>Heggerty/Sounds Wall</a:t>
            </a:r>
          </a:p>
          <a:p>
            <a:pPr>
              <a:lnSpc>
                <a:spcPct val="107000"/>
              </a:lnSpc>
              <a:spcAft>
                <a:spcPts val="800"/>
              </a:spcAft>
            </a:pPr>
            <a:r>
              <a:rPr lang="en-US">
                <a:latin typeface="Baskerville Old Face"/>
                <a:ea typeface="Calibri"/>
                <a:cs typeface="Times New Roman"/>
              </a:rPr>
              <a:t>Lunch</a:t>
            </a:r>
          </a:p>
          <a:p>
            <a:pPr>
              <a:lnSpc>
                <a:spcPct val="107000"/>
              </a:lnSpc>
              <a:spcAft>
                <a:spcPts val="800"/>
              </a:spcAft>
            </a:pPr>
            <a:r>
              <a:rPr lang="en-US">
                <a:latin typeface="Baskerville Old Face"/>
                <a:ea typeface="Calibri"/>
                <a:cs typeface="Times New Roman"/>
              </a:rPr>
              <a:t>Handwriting</a:t>
            </a:r>
          </a:p>
          <a:p>
            <a:pPr>
              <a:lnSpc>
                <a:spcPct val="107000"/>
              </a:lnSpc>
              <a:spcAft>
                <a:spcPts val="800"/>
              </a:spcAft>
            </a:pPr>
            <a:r>
              <a:rPr lang="en-US">
                <a:latin typeface="Baskerville Old Face"/>
                <a:ea typeface="Calibri"/>
                <a:cs typeface="Times New Roman"/>
              </a:rPr>
              <a:t>Shared Reading</a:t>
            </a:r>
          </a:p>
          <a:p>
            <a:pPr>
              <a:lnSpc>
                <a:spcPct val="107000"/>
              </a:lnSpc>
              <a:spcAft>
                <a:spcPts val="800"/>
              </a:spcAft>
            </a:pPr>
            <a:r>
              <a:rPr lang="en-US">
                <a:latin typeface="Baskerville Old Face"/>
                <a:ea typeface="Calibri"/>
                <a:cs typeface="Times New Roman"/>
              </a:rPr>
              <a:t>ELA/Writing</a:t>
            </a:r>
          </a:p>
          <a:p>
            <a:pPr>
              <a:lnSpc>
                <a:spcPct val="107000"/>
              </a:lnSpc>
              <a:spcAft>
                <a:spcPts val="800"/>
              </a:spcAft>
            </a:pPr>
            <a:r>
              <a:rPr lang="en-US">
                <a:latin typeface="Baskerville Old Face"/>
                <a:ea typeface="Calibri"/>
                <a:cs typeface="Times New Roman"/>
              </a:rPr>
              <a:t>Recess</a:t>
            </a:r>
          </a:p>
          <a:p>
            <a:pPr>
              <a:lnSpc>
                <a:spcPct val="107000"/>
              </a:lnSpc>
              <a:spcAft>
                <a:spcPts val="800"/>
              </a:spcAft>
            </a:pPr>
            <a:r>
              <a:rPr lang="en-US">
                <a:latin typeface="Baskerville Old Face"/>
                <a:ea typeface="Calibri"/>
                <a:cs typeface="Times New Roman"/>
              </a:rPr>
              <a:t>Dismissal 2:15</a:t>
            </a:r>
          </a:p>
          <a:p>
            <a:pPr>
              <a:lnSpc>
                <a:spcPct val="107000"/>
              </a:lnSpc>
              <a:spcAft>
                <a:spcPts val="800"/>
              </a:spcAft>
            </a:pPr>
            <a:endParaRPr lang="en-US" sz="1150">
              <a:latin typeface="Baskerville Old Face"/>
              <a:ea typeface="Calibri"/>
              <a:cs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6818-AE65-4542-B581-5A0539A5991C}"/>
              </a:ext>
            </a:extLst>
          </p:cNvPr>
          <p:cNvSpPr>
            <a:spLocks noGrp="1"/>
          </p:cNvSpPr>
          <p:nvPr>
            <p:ph type="title"/>
          </p:nvPr>
        </p:nvSpPr>
        <p:spPr>
          <a:xfrm>
            <a:off x="480217" y="685800"/>
            <a:ext cx="3613992" cy="4603749"/>
          </a:xfrm>
        </p:spPr>
        <p:txBody>
          <a:bodyPr>
            <a:normAutofit/>
          </a:bodyPr>
          <a:lstStyle/>
          <a:p>
            <a:pPr algn="ctr"/>
            <a:r>
              <a:rPr lang="en-US"/>
              <a:t>Kindergarten</a:t>
            </a:r>
            <a:br>
              <a:rPr lang="en-US"/>
            </a:br>
            <a:r>
              <a:rPr lang="en-US"/>
              <a:t>End </a:t>
            </a:r>
            <a:br>
              <a:rPr lang="en-US"/>
            </a:br>
            <a:r>
              <a:rPr lang="en-US"/>
              <a:t>Of </a:t>
            </a:r>
            <a:br>
              <a:rPr lang="en-US"/>
            </a:br>
            <a:r>
              <a:rPr lang="en-US"/>
              <a:t>year goals</a:t>
            </a:r>
          </a:p>
        </p:txBody>
      </p:sp>
      <p:sp>
        <p:nvSpPr>
          <p:cNvPr id="3" name="Content Placeholder 2">
            <a:extLst>
              <a:ext uri="{FF2B5EF4-FFF2-40B4-BE49-F238E27FC236}">
                <a16:creationId xmlns:a16="http://schemas.microsoft.com/office/drawing/2014/main" id="{281BC962-7D4C-4A5C-AB68-091E5FA7B38C}"/>
              </a:ext>
            </a:extLst>
          </p:cNvPr>
          <p:cNvSpPr>
            <a:spLocks noGrp="1"/>
          </p:cNvSpPr>
          <p:nvPr>
            <p:ph idx="1"/>
          </p:nvPr>
        </p:nvSpPr>
        <p:spPr>
          <a:xfrm>
            <a:off x="4968314" y="76200"/>
            <a:ext cx="3659219" cy="6324600"/>
          </a:xfrm>
        </p:spPr>
        <p:txBody>
          <a:bodyPr>
            <a:normAutofit/>
          </a:bodyPr>
          <a:lstStyle/>
          <a:p>
            <a:pPr marL="0" indent="0">
              <a:buClr>
                <a:srgbClr val="FFFFFF"/>
              </a:buClr>
              <a:buNone/>
            </a:pPr>
            <a:r>
              <a:rPr lang="en-US">
                <a:solidFill>
                  <a:schemeClr val="tx1"/>
                </a:solidFill>
                <a:ea typeface="+mn-lt"/>
                <a:cs typeface="+mn-lt"/>
              </a:rPr>
              <a:t> </a:t>
            </a:r>
            <a:endParaRPr lang="en-US">
              <a:solidFill>
                <a:schemeClr val="tx1"/>
              </a:solidFill>
            </a:endParaRPr>
          </a:p>
        </p:txBody>
      </p:sp>
      <p:pic>
        <p:nvPicPr>
          <p:cNvPr id="7" name="Picture 6" descr="Logo&#10;&#10;Description automatically generated with low confidence">
            <a:extLst>
              <a:ext uri="{FF2B5EF4-FFF2-40B4-BE49-F238E27FC236}">
                <a16:creationId xmlns:a16="http://schemas.microsoft.com/office/drawing/2014/main" id="{590BA10D-C163-4295-83CF-4E469D64D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0"/>
            <a:ext cx="5815775" cy="6858000"/>
          </a:xfrm>
          <a:prstGeom prst="rect">
            <a:avLst/>
          </a:prstGeom>
        </p:spPr>
      </p:pic>
    </p:spTree>
    <p:extLst>
      <p:ext uri="{BB962C8B-B14F-4D97-AF65-F5344CB8AC3E}">
        <p14:creationId xmlns:p14="http://schemas.microsoft.com/office/powerpoint/2010/main" val="1405993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sp>
        <p:nvSpPr>
          <p:cNvPr id="3" name="Content Placeholder 2"/>
          <p:cNvSpPr>
            <a:spLocks noGrp="1"/>
          </p:cNvSpPr>
          <p:nvPr>
            <p:ph idx="1"/>
          </p:nvPr>
        </p:nvSpPr>
        <p:spPr/>
        <p:txBody>
          <a:bodyPr>
            <a:normAutofit/>
          </a:bodyPr>
          <a:lstStyle/>
          <a:p>
            <a:r>
              <a:rPr lang="en-US"/>
              <a:t>Do you have any lingering questions?</a:t>
            </a:r>
          </a:p>
          <a:p>
            <a:r>
              <a:rPr lang="en-US"/>
              <a:t>~If so, please reach out to your child's teacher! </a:t>
            </a:r>
          </a:p>
          <a:p>
            <a:endParaRPr lang="en-US"/>
          </a:p>
          <a:p>
            <a:endParaRPr lang="en-US"/>
          </a:p>
          <a:p>
            <a:r>
              <a:rPr lang="en-US"/>
              <a:t>Thank you for taking the time to learn all about kindergarten at Baggett! We look forward to an amazing year!</a:t>
            </a:r>
          </a:p>
          <a:p>
            <a:endParaRPr lang="en-US"/>
          </a:p>
          <a:p>
            <a:endParaRPr lang="en-US"/>
          </a:p>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Behavior</a:t>
            </a:r>
          </a:p>
        </p:txBody>
      </p:sp>
      <p:sp>
        <p:nvSpPr>
          <p:cNvPr id="3" name="Content Placeholder 2"/>
          <p:cNvSpPr>
            <a:spLocks noGrp="1"/>
          </p:cNvSpPr>
          <p:nvPr>
            <p:ph idx="1"/>
          </p:nvPr>
        </p:nvSpPr>
        <p:spPr/>
        <p:txBody>
          <a:bodyPr>
            <a:normAutofit/>
          </a:bodyPr>
          <a:lstStyle/>
          <a:p>
            <a:pPr marL="0" indent="0">
              <a:buNone/>
            </a:pPr>
            <a:r>
              <a:rPr lang="en-US"/>
              <a:t>In our class we have the 5 simple rules:</a:t>
            </a:r>
          </a:p>
          <a:p>
            <a:pPr marL="0" indent="0">
              <a:buNone/>
            </a:pPr>
            <a:endParaRPr lang="en-US"/>
          </a:p>
          <a:p>
            <a:pPr marL="0" indent="0">
              <a:buNone/>
            </a:pPr>
            <a:r>
              <a:rPr lang="en-US"/>
              <a:t>1.Follow directions quickly</a:t>
            </a:r>
          </a:p>
          <a:p>
            <a:pPr marL="0" indent="0">
              <a:buNone/>
            </a:pPr>
            <a:r>
              <a:rPr lang="en-US"/>
              <a:t>2. Always do your best </a:t>
            </a:r>
          </a:p>
          <a:p>
            <a:pPr marL="0" indent="0">
              <a:buNone/>
            </a:pPr>
            <a:r>
              <a:rPr lang="en-US"/>
              <a:t>3. Be Kind to Others  </a:t>
            </a:r>
            <a:br>
              <a:rPr lang="en-US"/>
            </a:br>
            <a:r>
              <a:rPr lang="en-US"/>
              <a:t>4. Be a good listener </a:t>
            </a:r>
          </a:p>
          <a:p>
            <a:pPr marL="0" indent="0">
              <a:buNone/>
            </a:pPr>
            <a:r>
              <a:rPr lang="en-US"/>
              <a:t>5. Keep our room safe</a:t>
            </a:r>
          </a:p>
          <a:p>
            <a:pPr marL="0" indent="0">
              <a:buNone/>
            </a:pPr>
            <a:endParaRPr lang="en-US"/>
          </a:p>
          <a:p>
            <a:pPr marL="457200" indent="-457200">
              <a:buAutoNum type="arabicPeriod"/>
            </a:pPr>
            <a:endParaRPr lang="en-US"/>
          </a:p>
          <a:p>
            <a:pPr>
              <a:buAutoNum type="arabicPeriod"/>
            </a:pPr>
            <a:endParaRPr lang="en-US"/>
          </a:p>
          <a:p>
            <a:pPr>
              <a:buAutoNum type="arabicPeriod"/>
            </a:pPr>
            <a:endParaRPr lang="en-US"/>
          </a:p>
        </p:txBody>
      </p:sp>
      <p:pic>
        <p:nvPicPr>
          <p:cNvPr id="4" name="Picture 3" descr="A paw print with words and a blue and red border&#10;&#10;Description automatically generated">
            <a:extLst>
              <a:ext uri="{FF2B5EF4-FFF2-40B4-BE49-F238E27FC236}">
                <a16:creationId xmlns:a16="http://schemas.microsoft.com/office/drawing/2014/main" id="{C968CBC6-0E92-7624-385C-2C0F90959AA0}"/>
              </a:ext>
            </a:extLst>
          </p:cNvPr>
          <p:cNvPicPr>
            <a:picLocks noChangeAspect="1"/>
          </p:cNvPicPr>
          <p:nvPr/>
        </p:nvPicPr>
        <p:blipFill>
          <a:blip r:embed="rId2"/>
          <a:stretch>
            <a:fillRect/>
          </a:stretch>
        </p:blipFill>
        <p:spPr>
          <a:xfrm>
            <a:off x="5849634" y="2663687"/>
            <a:ext cx="2342012" cy="297631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Moving Clips</a:t>
            </a:r>
          </a:p>
        </p:txBody>
      </p:sp>
      <p:sp>
        <p:nvSpPr>
          <p:cNvPr id="3" name="Content Placeholder 2"/>
          <p:cNvSpPr>
            <a:spLocks noGrp="1"/>
          </p:cNvSpPr>
          <p:nvPr>
            <p:ph idx="1"/>
          </p:nvPr>
        </p:nvSpPr>
        <p:spPr>
          <a:xfrm>
            <a:off x="457200" y="1025538"/>
            <a:ext cx="8229600" cy="5100625"/>
          </a:xfrm>
        </p:spPr>
        <p:txBody>
          <a:bodyPr>
            <a:normAutofit/>
          </a:bodyPr>
          <a:lstStyle/>
          <a:p>
            <a:endParaRPr lang="en-US"/>
          </a:p>
          <a:p>
            <a:r>
              <a:rPr lang="en-US"/>
              <a:t>Students move their clips when given more than one chance to correct their behaviors. Students in some classes may earn Dojo points. </a:t>
            </a:r>
          </a:p>
          <a:p>
            <a:r>
              <a:rPr lang="en-US"/>
              <a:t>Students can </a:t>
            </a:r>
            <a:r>
              <a:rPr lang="en-US" u="sng"/>
              <a:t>earn</a:t>
            </a:r>
            <a:r>
              <a:rPr lang="en-US"/>
              <a:t> their clip back if they have made better choices and corrected their misbehavior. </a:t>
            </a:r>
          </a:p>
          <a:p>
            <a:r>
              <a:rPr lang="en-US"/>
              <a:t>Yellow- Warning</a:t>
            </a:r>
          </a:p>
          <a:p>
            <a:r>
              <a:rPr lang="en-US"/>
              <a:t>Orange- Consequence</a:t>
            </a:r>
          </a:p>
          <a:p>
            <a:r>
              <a:rPr lang="en-US"/>
              <a:t>Red-  Consequence/Parent Contact</a:t>
            </a:r>
          </a:p>
          <a:p>
            <a:endParaRPr lang="en-US"/>
          </a:p>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a:bodyPr>
          <a:lstStyle/>
          <a:p>
            <a:endParaRPr lang="en-US"/>
          </a:p>
          <a:p>
            <a:r>
              <a:rPr lang="en-US" sz="1800">
                <a:effectLst/>
                <a:latin typeface="Rockwell"/>
                <a:ea typeface="Cavolini" panose="03000502040302020204" pitchFamily="66" charset="0"/>
              </a:rPr>
              <a:t>The goal is to recognize everyone for making great choices throughout the day and allow them to be rewarded and praised for those choices.</a:t>
            </a:r>
          </a:p>
          <a:p>
            <a:r>
              <a:rPr lang="en-US" sz="1800">
                <a:effectLst/>
                <a:latin typeface="Rockwell"/>
                <a:ea typeface="Cavolini" panose="03000502040302020204" pitchFamily="66" charset="0"/>
                <a:cs typeface="Times New Roman"/>
              </a:rPr>
              <a:t>Throughout the day there will be many opportunities to be “recognized” for positive behavior. This can include (but is not limited to) picking up trash in your area without being asked.  Sitting down and beginning your work without being prompted. Helping a friend in need. Walking down the hall staying on the “trail” and holding your “bubble”. </a:t>
            </a:r>
            <a:endParaRPr lang="en-US" sz="1800">
              <a:effectLst/>
              <a:latin typeface="Rockwell"/>
              <a:ea typeface="Calibri" panose="020F0502020204030204" pitchFamily="34" charset="0"/>
              <a:cs typeface="Times New Roman"/>
            </a:endParaRPr>
          </a:p>
          <a:p>
            <a:r>
              <a:rPr lang="en-US" sz="1800">
                <a:cs typeface="Times New Roman"/>
              </a:rPr>
              <a:t>Student will earn FISH for being caught doing good and can be entered for a chance to earn "P" with the principal as a reward. </a:t>
            </a:r>
          </a:p>
          <a:p>
            <a:endParaRPr lang="en-US"/>
          </a:p>
          <a:p>
            <a:endParaRPr lang="en-US"/>
          </a:p>
        </p:txBody>
      </p:sp>
      <p:sp>
        <p:nvSpPr>
          <p:cNvPr id="5" name="Title 4">
            <a:extLst>
              <a:ext uri="{FF2B5EF4-FFF2-40B4-BE49-F238E27FC236}">
                <a16:creationId xmlns:a16="http://schemas.microsoft.com/office/drawing/2014/main" id="{C166EAEF-107C-E095-B8B4-F93FD7637CB6}"/>
              </a:ext>
            </a:extLst>
          </p:cNvPr>
          <p:cNvSpPr>
            <a:spLocks noGrp="1"/>
          </p:cNvSpPr>
          <p:nvPr>
            <p:ph type="title"/>
          </p:nvPr>
        </p:nvSpPr>
        <p:spPr/>
        <p:txBody>
          <a:bodyPr>
            <a:normAutofit fontScale="90000"/>
          </a:bodyPr>
          <a:lstStyle/>
          <a:p>
            <a:r>
              <a:rPr lang="en-US"/>
              <a:t>PBIS</a:t>
            </a:r>
            <a:br>
              <a:rPr lang="en-US"/>
            </a:br>
            <a:r>
              <a:rPr lang="en-US"/>
              <a:t>(</a:t>
            </a:r>
            <a:r>
              <a:rPr lang="en-US" sz="2000"/>
              <a:t>Positive Behavior Interventions and support</a:t>
            </a:r>
            <a:r>
              <a:rPr lang="en-US"/>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Folder/ Notebook</a:t>
            </a:r>
          </a:p>
        </p:txBody>
      </p:sp>
      <p:sp>
        <p:nvSpPr>
          <p:cNvPr id="3" name="Content Placeholder 2"/>
          <p:cNvSpPr>
            <a:spLocks noGrp="1"/>
          </p:cNvSpPr>
          <p:nvPr>
            <p:ph idx="1"/>
          </p:nvPr>
        </p:nvSpPr>
        <p:spPr/>
        <p:txBody>
          <a:bodyPr>
            <a:normAutofit fontScale="85000" lnSpcReduction="10000"/>
          </a:bodyPr>
          <a:lstStyle/>
          <a:p>
            <a:r>
              <a:rPr lang="en-US"/>
              <a:t>It must come to and from school with your child everyday. </a:t>
            </a:r>
          </a:p>
          <a:p>
            <a:r>
              <a:rPr lang="en-US"/>
              <a:t>Please  sign the behavior sheets nightly.</a:t>
            </a:r>
          </a:p>
          <a:p>
            <a:r>
              <a:rPr lang="en-US"/>
              <a:t>Please check for important documents and/or reminders daily.</a:t>
            </a:r>
          </a:p>
          <a:p>
            <a:r>
              <a:rPr lang="en-US"/>
              <a:t>Money needs to be in zipper pouches and NOT in a book bag or lunch box. Please label the money for whatever it is meant to be used for.</a:t>
            </a:r>
          </a:p>
          <a:p>
            <a:r>
              <a:rPr lang="en-US"/>
              <a:t>Wednesday Folders: They will come home each week with all the work and any important papers. Please review them and return them Thursday morning.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Handwriting</a:t>
            </a:r>
          </a:p>
        </p:txBody>
      </p:sp>
      <p:sp>
        <p:nvSpPr>
          <p:cNvPr id="3" name="Content Placeholder 2"/>
          <p:cNvSpPr>
            <a:spLocks noGrp="1"/>
          </p:cNvSpPr>
          <p:nvPr>
            <p:ph idx="1"/>
          </p:nvPr>
        </p:nvSpPr>
        <p:spPr>
          <a:xfrm>
            <a:off x="1443491" y="2015733"/>
            <a:ext cx="6251303" cy="2022867"/>
          </a:xfrm>
        </p:spPr>
        <p:txBody>
          <a:bodyPr/>
          <a:lstStyle/>
          <a:p>
            <a:r>
              <a:rPr lang="en-US"/>
              <a:t>In kindergarten we teach proper letter formation/handwriting. Students are expected to properly write all  of the upper- and lower-case letters by the end of the year. </a:t>
            </a:r>
          </a:p>
          <a:p>
            <a:r>
              <a:rPr lang="en-US"/>
              <a:t>We will use a variety of text for letter recognition.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Snack</a:t>
            </a:r>
          </a:p>
        </p:txBody>
      </p:sp>
      <p:sp>
        <p:nvSpPr>
          <p:cNvPr id="3" name="Content Placeholder 2"/>
          <p:cNvSpPr>
            <a:spLocks noGrp="1"/>
          </p:cNvSpPr>
          <p:nvPr>
            <p:ph idx="1"/>
          </p:nvPr>
        </p:nvSpPr>
        <p:spPr/>
        <p:txBody>
          <a:bodyPr>
            <a:normAutofit fontScale="47500" lnSpcReduction="20000"/>
          </a:bodyPr>
          <a:lstStyle/>
          <a:p>
            <a:r>
              <a:rPr lang="en-US" sz="3600"/>
              <a:t>Please be sure to provide a hearty, healthy snack for your child(no candy or drinks other than water). </a:t>
            </a:r>
          </a:p>
          <a:p>
            <a:r>
              <a:rPr lang="en-US" sz="3600"/>
              <a:t>We eat snack in the morning so that the students can wait for lunch at noon. </a:t>
            </a:r>
          </a:p>
          <a:p>
            <a:r>
              <a:rPr lang="en-US" sz="3600"/>
              <a:t>Examples of good snacks:</a:t>
            </a:r>
          </a:p>
          <a:p>
            <a:pPr>
              <a:buNone/>
            </a:pPr>
            <a:r>
              <a:rPr lang="en-US" sz="3600"/>
              <a:t> Goldfish, crackers, fruit, graham crackers, etc. </a:t>
            </a:r>
          </a:p>
          <a:p>
            <a:pPr>
              <a:buNone/>
            </a:pPr>
            <a:endParaRPr lang="en-US" sz="3600"/>
          </a:p>
          <a:p>
            <a:pPr algn="ctr">
              <a:buNone/>
            </a:pPr>
            <a:r>
              <a:rPr lang="en-US" sz="3600"/>
              <a:t> </a:t>
            </a:r>
            <a:r>
              <a:rPr lang="en-US" sz="3600" b="1"/>
              <a:t>Please remember we cannot eat foods that require spoons or refrigeration.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8685" y="804520"/>
            <a:ext cx="4162766" cy="1049235"/>
          </a:xfrm>
        </p:spPr>
        <p:txBody>
          <a:bodyPr>
            <a:normAutofit/>
          </a:bodyPr>
          <a:lstStyle/>
          <a:p>
            <a:r>
              <a:rPr lang="en-US"/>
              <a:t>Tasty Treat and Hat Money</a:t>
            </a:r>
          </a:p>
        </p:txBody>
      </p:sp>
      <p:sp>
        <p:nvSpPr>
          <p:cNvPr id="3" name="Content Placeholder 2"/>
          <p:cNvSpPr>
            <a:spLocks noGrp="1"/>
          </p:cNvSpPr>
          <p:nvPr>
            <p:ph idx="1"/>
          </p:nvPr>
        </p:nvSpPr>
        <p:spPr>
          <a:xfrm>
            <a:off x="1088685" y="2015732"/>
            <a:ext cx="4162766" cy="3450613"/>
          </a:xfrm>
        </p:spPr>
        <p:txBody>
          <a:bodyPr>
            <a:normAutofit fontScale="92500" lnSpcReduction="10000"/>
          </a:bodyPr>
          <a:lstStyle/>
          <a:p>
            <a:pPr>
              <a:lnSpc>
                <a:spcPct val="110000"/>
              </a:lnSpc>
            </a:pPr>
            <a:r>
              <a:rPr lang="en-US" sz="1400"/>
              <a:t>Students can purchase ice cream treats on Thursdays if they have a pass. You can buy a pass on RevTrak.</a:t>
            </a:r>
          </a:p>
          <a:p>
            <a:pPr>
              <a:lnSpc>
                <a:spcPct val="110000"/>
              </a:lnSpc>
            </a:pPr>
            <a:r>
              <a:rPr lang="en-US" sz="1400"/>
              <a:t>Students can  purchase extras through the lunch line including chips, cookies, and snacks) If you wish to limit what they can buy, you will need to provide a written note.</a:t>
            </a:r>
          </a:p>
          <a:p>
            <a:pPr>
              <a:lnSpc>
                <a:spcPct val="110000"/>
              </a:lnSpc>
            </a:pPr>
            <a:r>
              <a:rPr lang="en-US" sz="1400"/>
              <a:t>Please place the money in the zipper pouch in the front of the notebook and label it Tasty Treat. </a:t>
            </a:r>
          </a:p>
          <a:p>
            <a:pPr>
              <a:lnSpc>
                <a:spcPct val="110000"/>
              </a:lnSpc>
            </a:pPr>
            <a:r>
              <a:rPr lang="en-US" sz="1400"/>
              <a:t>Please do not place money in their pockets, lunch boxes, or bookbags. We will not look there for the money, and they might miss out. </a:t>
            </a:r>
          </a:p>
          <a:p>
            <a:pPr>
              <a:lnSpc>
                <a:spcPct val="110000"/>
              </a:lnSpc>
            </a:pPr>
            <a:r>
              <a:rPr lang="en-US" sz="1400"/>
              <a:t>Your child can wear a hat for a 50-cent donation to Relay for Life on Fridays only. </a:t>
            </a:r>
          </a:p>
          <a:p>
            <a:pPr marL="0" indent="0">
              <a:lnSpc>
                <a:spcPct val="110000"/>
              </a:lnSpc>
              <a:buNone/>
            </a:pPr>
            <a:endParaRPr lang="en-US" sz="1400"/>
          </a:p>
        </p:txBody>
      </p:sp>
      <p:grpSp>
        <p:nvGrpSpPr>
          <p:cNvPr id="10" name="Group 9">
            <a:extLst>
              <a:ext uri="{FF2B5EF4-FFF2-40B4-BE49-F238E27FC236}">
                <a16:creationId xmlns:a16="http://schemas.microsoft.com/office/drawing/2014/main" id="{09BCA6F7-A3DB-45DF-B6E8-8B7BBB37E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041" y="482171"/>
            <a:ext cx="3055899" cy="5149101"/>
            <a:chOff x="7477388" y="482171"/>
            <a:chExt cx="4074533" cy="5149101"/>
          </a:xfrm>
        </p:grpSpPr>
        <p:sp>
          <p:nvSpPr>
            <p:cNvPr id="11" name="Rectangle 10">
              <a:extLst>
                <a:ext uri="{FF2B5EF4-FFF2-40B4-BE49-F238E27FC236}">
                  <a16:creationId xmlns:a16="http://schemas.microsoft.com/office/drawing/2014/main" id="{829A9A52-CC88-4982-95F2-3D4731CBE8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C026A0-4659-4232-8B46-815756A0E1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BBA14764-1628-4557-885B-37A1F9EA2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5629" y="988222"/>
            <a:ext cx="2342127" cy="4126145"/>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43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0D25B09F93E7409572478652478F00" ma:contentTypeVersion="10" ma:contentTypeDescription="Create a new document." ma:contentTypeScope="" ma:versionID="f5042e6a10ad263c9db55f825773eaf2">
  <xsd:schema xmlns:xsd="http://www.w3.org/2001/XMLSchema" xmlns:xs="http://www.w3.org/2001/XMLSchema" xmlns:p="http://schemas.microsoft.com/office/2006/metadata/properties" xmlns:ns3="9373f25d-f4a6-41a2-8212-0e2aff0b1020" xmlns:ns4="d299c267-56f8-495a-89c3-4d8890dcb055" targetNamespace="http://schemas.microsoft.com/office/2006/metadata/properties" ma:root="true" ma:fieldsID="d6476156c9f7c967687e06b63a95d02d" ns3:_="" ns4:_="">
    <xsd:import namespace="9373f25d-f4a6-41a2-8212-0e2aff0b1020"/>
    <xsd:import namespace="d299c267-56f8-495a-89c3-4d8890dcb055"/>
    <xsd:element name="properties">
      <xsd:complexType>
        <xsd:sequence>
          <xsd:element name="documentManagement">
            <xsd:complexType>
              <xsd:all>
                <xsd:element ref="ns3:MediaServiceMetadata" minOccurs="0"/>
                <xsd:element ref="ns3:MediaServiceFastMetadata" minOccurs="0"/>
                <xsd:element ref="ns3:MediaServiceAutoTags" minOccurs="0"/>
                <xsd:element ref="ns4:SharedWithUsers" minOccurs="0"/>
                <xsd:element ref="ns4:SharedWithDetails" minOccurs="0"/>
                <xsd:element ref="ns4:SharingHintHash" minOccurs="0"/>
                <xsd:element ref="ns3:MediaServiceOCR"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73f25d-f4a6-41a2-8212-0e2aff0b102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99c267-56f8-495a-89c3-4d8890dcb05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7AD95F-EFCB-4DEF-8814-30040F764DB6}">
  <ds:schemaRefs>
    <ds:schemaRef ds:uri="9373f25d-f4a6-41a2-8212-0e2aff0b1020"/>
    <ds:schemaRef ds:uri="d299c267-56f8-495a-89c3-4d8890dcb0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161758E-2368-4381-811E-256F7B46B7B0}">
  <ds:schemaRefs>
    <ds:schemaRef ds:uri="9373f25d-f4a6-41a2-8212-0e2aff0b1020"/>
    <ds:schemaRef ds:uri="d299c267-56f8-495a-89c3-4d8890dcb05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B9E97BD-1577-49C4-A3F6-1DB94C1CAB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1397</Words>
  <Application>Microsoft Office PowerPoint</Application>
  <PresentationFormat>On-screen Show (4:3)</PresentationFormat>
  <Paragraphs>118</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Batang</vt:lpstr>
      <vt:lpstr>Arial</vt:lpstr>
      <vt:lpstr>Baskerville Old Face</vt:lpstr>
      <vt:lpstr>Georgia</vt:lpstr>
      <vt:lpstr>HelveticaLTStd-Roman</vt:lpstr>
      <vt:lpstr>Rockwell</vt:lpstr>
      <vt:lpstr>Times New Roman</vt:lpstr>
      <vt:lpstr>Wingdings</vt:lpstr>
      <vt:lpstr>Gallery</vt:lpstr>
      <vt:lpstr>Welcome  to  Parent Night      2024-2025</vt:lpstr>
      <vt:lpstr>Our Day</vt:lpstr>
      <vt:lpstr>Behavior</vt:lpstr>
      <vt:lpstr>Moving Clips</vt:lpstr>
      <vt:lpstr>PBIS (Positive Behavior Interventions and support)</vt:lpstr>
      <vt:lpstr>Folder/ Notebook</vt:lpstr>
      <vt:lpstr>Handwriting</vt:lpstr>
      <vt:lpstr>Snack</vt:lpstr>
      <vt:lpstr>Tasty Treat and Hat Money</vt:lpstr>
      <vt:lpstr>Transportation</vt:lpstr>
      <vt:lpstr>Newsletter</vt:lpstr>
      <vt:lpstr>Star Student</vt:lpstr>
      <vt:lpstr>Parent Excuses/Tardies</vt:lpstr>
      <vt:lpstr>Practice Skills (Homework)</vt:lpstr>
      <vt:lpstr>How do we grade?  </vt:lpstr>
      <vt:lpstr>GKIDS (Georgia Kindergarten Inventory of Developing Skills)</vt:lpstr>
      <vt:lpstr>DI Groups (Differentiated Instruction)</vt:lpstr>
      <vt:lpstr>Math Standards</vt:lpstr>
      <vt:lpstr>K Writing Samples</vt:lpstr>
      <vt:lpstr>Kindergarten End  Of  year goals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Mrs. Cook, Mrs. DeVan, and Mrs. Donachie’s        Kindergarten Class</dc:title>
  <dc:creator>Kristen B. Cook</dc:creator>
  <cp:lastModifiedBy>Melissa J. Maycumber</cp:lastModifiedBy>
  <cp:revision>2</cp:revision>
  <dcterms:created xsi:type="dcterms:W3CDTF">2020-09-02T14:56:50Z</dcterms:created>
  <dcterms:modified xsi:type="dcterms:W3CDTF">2024-08-27T21:46:02Z</dcterms:modified>
</cp:coreProperties>
</file>