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8" r:id="rId8"/>
    <p:sldId id="264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96649" autoAdjust="0"/>
  </p:normalViewPr>
  <p:slideViewPr>
    <p:cSldViewPr snapToGrid="0">
      <p:cViewPr varScale="1">
        <p:scale>
          <a:sx n="65" d="100"/>
          <a:sy n="65" d="100"/>
        </p:scale>
        <p:origin x="125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BBE5-1D7A-4D1B-A38D-F54D1253378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A40D-C448-4D2C-BF1A-EC868C829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DBF4-8BB6-4510-B488-69E8EEA48D63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9F5-9ABE-4270-8244-DAA8FC6F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BBE5-1D7A-4D1B-A38D-F54D1253378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A40D-C448-4D2C-BF1A-EC868C8297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9144000" cy="1016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Record and Answer the Questions in you ISN so you can review later.</a:t>
            </a:r>
            <a:endParaRPr lang="en-US" sz="5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693"/>
            <a:ext cx="9144000" cy="4325371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1.	During an experiment if you purposefully change the temperature to test a hypothesis the temperature is called the</a:t>
            </a:r>
          </a:p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a.	Manipulated variable</a:t>
            </a:r>
          </a:p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b.	Responding variable</a:t>
            </a:r>
          </a:p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c.	Operational variable</a:t>
            </a:r>
          </a:p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d.	Dependent variable </a:t>
            </a:r>
            <a:r>
              <a:rPr lang="en-US" sz="2700" dirty="0" smtClean="0">
                <a:latin typeface="Baskerville Old Face" panose="02020602080505020303" pitchFamily="18" charset="0"/>
              </a:rPr>
              <a:t/>
            </a:r>
            <a:br>
              <a:rPr lang="en-US" sz="2700" dirty="0" smtClean="0">
                <a:latin typeface="Baskerville Old Face" panose="02020602080505020303" pitchFamily="18" charset="0"/>
              </a:rPr>
            </a:br>
            <a:endParaRPr lang="en-US" sz="27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700" dirty="0">
                <a:latin typeface="Baskerville Old Face" panose="02020602080505020303" pitchFamily="18" charset="0"/>
              </a:rPr>
              <a:t>2.	When </a:t>
            </a:r>
            <a:r>
              <a:rPr lang="en-US" sz="2700" dirty="0" smtClean="0">
                <a:latin typeface="Baskerville Old Face" panose="02020602080505020303" pitchFamily="18" charset="0"/>
              </a:rPr>
              <a:t>doing </a:t>
            </a:r>
            <a:r>
              <a:rPr lang="en-US" sz="2700" dirty="0">
                <a:latin typeface="Baskerville Old Face" panose="02020602080505020303" pitchFamily="18" charset="0"/>
              </a:rPr>
              <a:t>an experiment how many variables should be tested and why?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49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Ethics and Bias with </a:t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>Experiments and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73014"/>
            <a:ext cx="9082528" cy="47863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Accurate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means a correct measurement. This is accurate if it correctly reflects the size of the item being measured.</a:t>
            </a:r>
          </a:p>
          <a:p>
            <a:r>
              <a:rPr lang="en-US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Precise</a:t>
            </a:r>
            <a:r>
              <a:rPr lang="en-US" sz="4000" b="1" dirty="0">
                <a:latin typeface="Baskerville Old Face" panose="02020602080505020303" pitchFamily="18" charset="0"/>
              </a:rPr>
              <a:t> means "</a:t>
            </a:r>
            <a:r>
              <a:rPr lang="en-US" sz="4000" b="1" dirty="0" smtClean="0">
                <a:latin typeface="Baskerville Old Face" panose="02020602080505020303" pitchFamily="18" charset="0"/>
              </a:rPr>
              <a:t>exact“ repeatable</a:t>
            </a:r>
            <a:r>
              <a:rPr lang="en-US" sz="4000" b="1" dirty="0">
                <a:latin typeface="Baskerville Old Face" panose="02020602080505020303" pitchFamily="18" charset="0"/>
              </a:rPr>
              <a:t>, reliable, getting the same measurement each time</a:t>
            </a:r>
            <a:r>
              <a:rPr lang="en-US" sz="4000" b="1" dirty="0" smtClean="0">
                <a:latin typeface="Baskerville Old Face" panose="02020602080505020303" pitchFamily="18" charset="0"/>
              </a:rPr>
              <a:t>.</a:t>
            </a:r>
            <a:endParaRPr lang="en-US" sz="4000" b="1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68106" y="467922"/>
            <a:ext cx="8187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13" y="0"/>
            <a:ext cx="1812632" cy="1471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21" y="4023775"/>
            <a:ext cx="7522669" cy="28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95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askerville Old Face" panose="02020602080505020303" pitchFamily="18" charset="0"/>
              </a:rPr>
              <a:t>	</a:t>
            </a:r>
            <a:r>
              <a:rPr lang="en-US" sz="4400" dirty="0" smtClean="0">
                <a:latin typeface="Baskerville Old Face" panose="02020602080505020303" pitchFamily="18" charset="0"/>
              </a:rPr>
              <a:t>What is 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Bias</a:t>
            </a:r>
            <a:r>
              <a:rPr lang="en-US" sz="4400" dirty="0" smtClean="0">
                <a:latin typeface="Baskerville Old Face" panose="02020602080505020303" pitchFamily="18" charset="0"/>
              </a:rPr>
              <a:t>?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A </a:t>
            </a:r>
            <a:r>
              <a:rPr lang="en-US" sz="4000" dirty="0">
                <a:latin typeface="Baskerville Old Face" panose="02020602080505020303" pitchFamily="18" charset="0"/>
              </a:rPr>
              <a:t>prejudiced presentation of material </a:t>
            </a:r>
          </a:p>
          <a:p>
            <a:r>
              <a:rPr lang="en-US" sz="4000" dirty="0">
                <a:latin typeface="Baskerville Old Face" panose="02020602080505020303" pitchFamily="18" charset="0"/>
              </a:rPr>
              <a:t>A consistent error in estimating a value </a:t>
            </a:r>
            <a:endParaRPr lang="en-US" sz="4000" dirty="0" smtClean="0">
              <a:latin typeface="Baskerville Old Face" panose="02020602080505020303" pitchFamily="18" charset="0"/>
            </a:endParaRPr>
          </a:p>
          <a:p>
            <a:r>
              <a:rPr lang="en-US" sz="4400" dirty="0" smtClean="0">
                <a:latin typeface="Baskerville Old Face" panose="02020602080505020303" pitchFamily="18" charset="0"/>
              </a:rPr>
              <a:t>An unfairly influenced presentation</a:t>
            </a:r>
            <a:endParaRPr lang="en-US" sz="40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	What are the two main types of bias? </a:t>
            </a: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	a) </a:t>
            </a:r>
            <a:r>
              <a:rPr lang="en-US" sz="3600" dirty="0" smtClean="0">
                <a:latin typeface="Baskerville Old Face" panose="02020602080505020303" pitchFamily="18" charset="0"/>
              </a:rPr>
              <a:t>Sampling bias-is consistent error that 	arises due to the sample selection</a:t>
            </a:r>
            <a:r>
              <a:rPr lang="en-US" sz="4000" dirty="0" smtClean="0">
                <a:latin typeface="Baskerville Old Face" panose="02020602080505020303" pitchFamily="18" charset="0"/>
              </a:rPr>
              <a:t/>
            </a:r>
            <a:br>
              <a:rPr lang="en-US" sz="4000" dirty="0" smtClean="0">
                <a:latin typeface="Baskerville Old Face" panose="02020602080505020303" pitchFamily="18" charset="0"/>
              </a:rPr>
            </a:br>
            <a:r>
              <a:rPr lang="en-US" sz="4000" dirty="0" smtClean="0">
                <a:latin typeface="Baskerville Old Face" panose="02020602080505020303" pitchFamily="18" charset="0"/>
              </a:rPr>
              <a:t>	b) </a:t>
            </a:r>
            <a:r>
              <a:rPr lang="en-US" sz="3600" dirty="0" smtClean="0">
                <a:latin typeface="Baskerville Old Face" panose="02020602080505020303" pitchFamily="18" charset="0"/>
              </a:rPr>
              <a:t>Measurement bias-information or 	observation </a:t>
            </a:r>
            <a:r>
              <a:rPr lang="en-US" sz="3600" b="1" dirty="0" smtClean="0">
                <a:latin typeface="Baskerville Old Face" panose="02020602080505020303" pitchFamily="18" charset="0"/>
              </a:rPr>
              <a:t>bias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16" y="5173316"/>
            <a:ext cx="2719348" cy="15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77"/>
            <a:ext cx="9144000" cy="673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Sampling bias </a:t>
            </a:r>
            <a:r>
              <a:rPr lang="en-US" sz="3600" dirty="0">
                <a:latin typeface="Baskerville Old Face" panose="02020602080505020303" pitchFamily="18" charset="0"/>
              </a:rPr>
              <a:t>is introduced </a:t>
            </a:r>
            <a:r>
              <a:rPr lang="en-US" sz="3600" dirty="0" smtClean="0">
                <a:latin typeface="Baskerville Old Face" panose="02020602080505020303" pitchFamily="18" charset="0"/>
              </a:rPr>
              <a:t>when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Baskerville Old Face" panose="02020602080505020303" pitchFamily="18" charset="0"/>
              </a:rPr>
              <a:t>the sample used is not representative of the population or inappropriate for the question asked.  </a:t>
            </a:r>
            <a:r>
              <a:rPr lang="en-US" sz="2800" dirty="0" smtClean="0">
                <a:latin typeface="Baskerville Old Face" panose="02020602080505020303" pitchFamily="18" charset="0"/>
              </a:rPr>
              <a:t>(100 people in the US or 10 kids at PB Ritch)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Measurement </a:t>
            </a:r>
            <a:r>
              <a:rPr lang="en-US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bias </a:t>
            </a:r>
            <a:r>
              <a:rPr lang="en-US" sz="3600" dirty="0">
                <a:latin typeface="Baskerville Old Face" panose="02020602080505020303" pitchFamily="18" charset="0"/>
              </a:rPr>
              <a:t>is </a:t>
            </a:r>
            <a:r>
              <a:rPr lang="en-US" sz="3600" dirty="0" smtClean="0">
                <a:latin typeface="Baskerville Old Face" panose="02020602080505020303" pitchFamily="18" charset="0"/>
              </a:rPr>
              <a:t>avoided </a:t>
            </a:r>
            <a:r>
              <a:rPr lang="en-US" sz="3600" dirty="0">
                <a:latin typeface="Baskerville Old Face" panose="02020602080505020303" pitchFamily="18" charset="0"/>
              </a:rPr>
              <a:t>when</a:t>
            </a:r>
          </a:p>
          <a:p>
            <a:pPr marL="0" indent="0">
              <a:buNone/>
            </a:pPr>
            <a:r>
              <a:rPr lang="en-US" sz="3600" dirty="0">
                <a:latin typeface="Baskerville Old Face" panose="02020602080505020303" pitchFamily="18" charset="0"/>
              </a:rPr>
              <a:t>- Measurements taken correctly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Baskerville Old Face" panose="02020602080505020303" pitchFamily="18" charset="0"/>
              </a:rPr>
              <a:t>Experiment </a:t>
            </a:r>
            <a:r>
              <a:rPr lang="en-US" sz="3600" dirty="0">
                <a:latin typeface="Baskerville Old Face" panose="02020602080505020303" pitchFamily="18" charset="0"/>
              </a:rPr>
              <a:t>designed to separate out the </a:t>
            </a:r>
          </a:p>
          <a:p>
            <a:pPr marL="0" indent="0">
              <a:buNone/>
            </a:pPr>
            <a:r>
              <a:rPr lang="en-US" sz="3600" dirty="0">
                <a:latin typeface="Baskerville Old Face" panose="02020602080505020303" pitchFamily="18" charset="0"/>
              </a:rPr>
              <a:t>   affect of multiple factors 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askerville Old Face" panose="02020602080505020303" pitchFamily="18" charset="0"/>
              </a:rPr>
              <a:t>*</a:t>
            </a:r>
            <a:r>
              <a:rPr lang="en-US" sz="4800" b="1" dirty="0" smtClean="0">
                <a:latin typeface="Baskerville Old Face" panose="02020602080505020303" pitchFamily="18" charset="0"/>
              </a:rPr>
              <a:t>We test 1 variable at a time</a:t>
            </a:r>
            <a:endParaRPr lang="en-US" sz="3600" i="1" dirty="0" smtClean="0"/>
          </a:p>
          <a:p>
            <a:pPr>
              <a:buFontTx/>
              <a:buChar char="-"/>
            </a:pPr>
            <a:endParaRPr lang="en-US" sz="3600" i="1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5162053"/>
            <a:ext cx="215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90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latin typeface="Baskerville Old Face" panose="02020602080505020303" pitchFamily="18" charset="0"/>
              </a:rPr>
              <a:t>Factors that could lead to sample bias:</a:t>
            </a:r>
            <a:endParaRPr lang="en-US" sz="3600" i="1" dirty="0" smtClean="0">
              <a:latin typeface="Baskerville Old Face" panose="02020602080505020303" pitchFamily="18" charset="0"/>
            </a:endParaRPr>
          </a:p>
          <a:p>
            <a:r>
              <a:rPr lang="en-US" sz="3600" i="1" u="sng" dirty="0" smtClean="0">
                <a:latin typeface="Baskerville Old Face" panose="02020602080505020303" pitchFamily="18" charset="0"/>
              </a:rPr>
              <a:t>SAMPLE </a:t>
            </a:r>
            <a:r>
              <a:rPr lang="en-US" sz="3600" i="1" u="sng" dirty="0">
                <a:latin typeface="Baskerville Old Face" panose="02020602080505020303" pitchFamily="18" charset="0"/>
              </a:rPr>
              <a:t>SIZE: </a:t>
            </a:r>
            <a:r>
              <a:rPr lang="en-US" sz="3600" i="1" dirty="0">
                <a:latin typeface="Baskerville Old Face" panose="02020602080505020303" pitchFamily="18" charset="0"/>
              </a:rPr>
              <a:t>Is the sample big enough to get a good average value</a:t>
            </a:r>
            <a:r>
              <a:rPr lang="en-US" sz="3600" i="1" dirty="0" smtClean="0">
                <a:latin typeface="Baskerville Old Face" panose="02020602080505020303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600" i="1" dirty="0" smtClean="0">
                <a:latin typeface="Baskerville Old Face" panose="02020602080505020303" pitchFamily="18" charset="0"/>
              </a:rPr>
              <a:t>Is the sample 1% of the population or 10%?</a:t>
            </a:r>
          </a:p>
          <a:p>
            <a:pPr marL="0" indent="0">
              <a:buNone/>
            </a:pPr>
            <a:endParaRPr lang="en-US" sz="3600" i="1" dirty="0" smtClean="0">
              <a:latin typeface="Baskerville Old Face" panose="02020602080505020303" pitchFamily="18" charset="0"/>
            </a:endParaRPr>
          </a:p>
          <a:p>
            <a:r>
              <a:rPr lang="en-US" sz="3600" i="1" u="sng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SELECTION</a:t>
            </a:r>
            <a:r>
              <a:rPr lang="en-US" sz="3600" i="1" u="sng" dirty="0" smtClean="0">
                <a:latin typeface="Baskerville Old Face" panose="02020602080505020303" pitchFamily="18" charset="0"/>
              </a:rPr>
              <a:t> </a:t>
            </a:r>
            <a:r>
              <a:rPr lang="en-US" sz="3600" i="1" u="sng" dirty="0">
                <a:latin typeface="Baskerville Old Face" panose="02020602080505020303" pitchFamily="18" charset="0"/>
              </a:rPr>
              <a:t>OF SAMPLE: </a:t>
            </a:r>
            <a:r>
              <a:rPr lang="en-US" sz="3600" i="1" dirty="0">
                <a:latin typeface="Baskerville Old Face" panose="02020602080505020303" pitchFamily="18" charset="0"/>
              </a:rPr>
              <a:t>Does the composition of the sample reflect the composition of the population? </a:t>
            </a:r>
            <a:endParaRPr lang="en-US" sz="3600" i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i="1" dirty="0" smtClean="0">
                <a:effectLst/>
                <a:latin typeface="Baskerville Old Face" panose="02020602080505020303" pitchFamily="18" charset="0"/>
              </a:rPr>
              <a:t>IS ther</a:t>
            </a:r>
            <a:r>
              <a:rPr lang="en-US" sz="3600" i="1" dirty="0" smtClean="0">
                <a:latin typeface="Baskerville Old Face" panose="02020602080505020303" pitchFamily="18" charset="0"/>
              </a:rPr>
              <a:t>e a variation in the sample like there is in the population. Boys and girls at a school or a </a:t>
            </a:r>
            <a:r>
              <a:rPr lang="en-US" sz="3600" i="1" dirty="0" smtClean="0">
                <a:effectLst/>
                <a:latin typeface="Baskerville Old Face" panose="02020602080505020303" pitchFamily="18" charset="0"/>
              </a:rPr>
              <a:t>comparison of a metal and non-metal instead of two metals</a:t>
            </a:r>
            <a:endParaRPr lang="en-US" sz="3600" dirty="0" smtClean="0">
              <a:effectLst/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798" y="0"/>
            <a:ext cx="2283183" cy="372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7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What are some ways to minimize sampling bias? </a:t>
            </a:r>
            <a:endParaRPr lang="en-US" i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Baskerville Old Face" panose="02020602080505020303" pitchFamily="18" charset="0"/>
              </a:rPr>
              <a:t>1.Use a RANDOM SAMPLE = Every sample has an </a:t>
            </a:r>
          </a:p>
          <a:p>
            <a:pPr marL="0" indent="0">
              <a:buNone/>
            </a:pP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smtClean="0">
                <a:latin typeface="Baskerville Old Face" panose="02020602080505020303" pitchFamily="18" charset="0"/>
              </a:rPr>
              <a:t>   equal likelihood of being chosen.</a:t>
            </a:r>
          </a:p>
          <a:p>
            <a:pPr marL="0" indent="0">
              <a:buNone/>
            </a:pPr>
            <a:endParaRPr lang="en-US" i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i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Baskerville Old Face" panose="02020602080505020303" pitchFamily="18" charset="0"/>
              </a:rPr>
              <a:t> 2. Limiting the question asked to the specific group</a:t>
            </a:r>
          </a:p>
          <a:p>
            <a:pPr marL="0" indent="0">
              <a:buNone/>
            </a:pP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smtClean="0">
                <a:latin typeface="Baskerville Old Face" panose="02020602080505020303" pitchFamily="18" charset="0"/>
              </a:rPr>
              <a:t>     sampled. </a:t>
            </a:r>
          </a:p>
          <a:p>
            <a:pPr marL="0" indent="0">
              <a:buNone/>
            </a:pPr>
            <a:r>
              <a:rPr lang="en-US" i="1" dirty="0" smtClean="0">
                <a:effectLst/>
                <a:latin typeface="Baskerville Old Face" panose="02020602080505020303" pitchFamily="18" charset="0"/>
              </a:rPr>
              <a:t>Ex: Are all the metals in the same family,  or are </a:t>
            </a:r>
          </a:p>
          <a:p>
            <a:pPr marL="0" indent="0">
              <a:buNone/>
            </a:pP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smtClean="0">
                <a:latin typeface="Baskerville Old Face" panose="02020602080505020303" pitchFamily="18" charset="0"/>
              </a:rPr>
              <a:t>     </a:t>
            </a:r>
            <a:r>
              <a:rPr lang="en-US" i="1" dirty="0" smtClean="0">
                <a:effectLst/>
                <a:latin typeface="Baskerville Old Face" panose="02020602080505020303" pitchFamily="18" charset="0"/>
              </a:rPr>
              <a:t>they slightly different families?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21572" y="5057029"/>
            <a:ext cx="3586063" cy="1704513"/>
            <a:chOff x="5017252" y="4713239"/>
            <a:chExt cx="4190383" cy="2048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473" y="4713239"/>
              <a:ext cx="1546412" cy="1546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252" y="5285274"/>
              <a:ext cx="1448081" cy="14480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554" y="5313462"/>
              <a:ext cx="1448081" cy="144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8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06"/>
            <a:ext cx="9144000" cy="871940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Think, Think, Think….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1"/>
            <a:ext cx="8952452" cy="338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15195"/>
          <a:stretch/>
        </p:blipFill>
        <p:spPr>
          <a:xfrm>
            <a:off x="3142726" y="3939872"/>
            <a:ext cx="5905500" cy="29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Ethics</a:t>
            </a:r>
            <a:endParaRPr lang="en-US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268"/>
            <a:ext cx="9144000" cy="596517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Baskerville Old Face" panose="02020602080505020303" pitchFamily="18" charset="0"/>
              </a:rPr>
              <a:t>Why </a:t>
            </a:r>
            <a:r>
              <a:rPr lang="en-US" sz="3200" dirty="0">
                <a:latin typeface="Baskerville Old Face" panose="02020602080505020303" pitchFamily="18" charset="0"/>
              </a:rPr>
              <a:t>it is important to adhere to ethical norms in </a:t>
            </a:r>
            <a:r>
              <a:rPr lang="en-US" sz="3200" dirty="0" smtClean="0">
                <a:latin typeface="Baskerville Old Face" panose="02020602080505020303" pitchFamily="18" charset="0"/>
              </a:rPr>
              <a:t>research?</a:t>
            </a:r>
            <a:endParaRPr lang="en-US" sz="3200" dirty="0" smtClean="0"/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promote the aims of research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values that are essential to collaborative work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accountable to the public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build </a:t>
            </a:r>
            <a:r>
              <a:rPr lang="en-US" sz="3200" b="1" dirty="0" smtClean="0">
                <a:latin typeface="Baskerville Old Face" panose="02020602080505020303" pitchFamily="18" charset="0"/>
              </a:rPr>
              <a:t>public support</a:t>
            </a:r>
            <a:r>
              <a:rPr lang="en-US" sz="3200" dirty="0" smtClean="0">
                <a:latin typeface="Baskerville Old Face" panose="02020602080505020303" pitchFamily="18" charset="0"/>
              </a:rPr>
              <a:t> for research</a:t>
            </a:r>
          </a:p>
          <a:p>
            <a:r>
              <a:rPr lang="en-US" sz="3200" b="1" dirty="0" smtClean="0">
                <a:latin typeface="Baskerville Old Face" panose="02020602080505020303" pitchFamily="18" charset="0"/>
              </a:rPr>
              <a:t>moral and social values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16" y="4083367"/>
            <a:ext cx="4079019" cy="27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1137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Study for Test!!</a:t>
            </a:r>
            <a:endParaRPr lang="en-US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2786"/>
            <a:ext cx="9144000" cy="58752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How do I know if I am prepared?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Can you…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Explain and breakdown the Scientific Method?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Apply the Scientific Method to an example?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E</a:t>
            </a: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xplain the most important safety rules?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Breakdown an experiments Independent Variables and Dependent Variables? And then graph data from an experiment?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Identify a control?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Recognize and explain Bias in an experiment?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E</a:t>
            </a:r>
            <a:r>
              <a:rPr lang="en-US" b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xplain the impact of bias and ethics in science and scientific research?</a:t>
            </a:r>
            <a:endParaRPr lang="en-US" b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356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Bookman Old Style</vt:lpstr>
      <vt:lpstr>Calibri</vt:lpstr>
      <vt:lpstr>Calibri Light</vt:lpstr>
      <vt:lpstr>Cooper Black</vt:lpstr>
      <vt:lpstr>Office Theme</vt:lpstr>
      <vt:lpstr>Record and Answer the Questions in you ISN so you can review later.</vt:lpstr>
      <vt:lpstr>Ethics and Bias with  Experiments and Research</vt:lpstr>
      <vt:lpstr>PowerPoint Presentation</vt:lpstr>
      <vt:lpstr>PowerPoint Presentation</vt:lpstr>
      <vt:lpstr>PowerPoint Presentation</vt:lpstr>
      <vt:lpstr>PowerPoint Presentation</vt:lpstr>
      <vt:lpstr>Think, Think, Think….</vt:lpstr>
      <vt:lpstr>Ethics</vt:lpstr>
      <vt:lpstr>Study for Test!!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11, 2015</dc:title>
  <dc:creator>Christina Aiken</dc:creator>
  <cp:lastModifiedBy>Christina Aiken</cp:lastModifiedBy>
  <cp:revision>11</cp:revision>
  <dcterms:modified xsi:type="dcterms:W3CDTF">2016-08-05T20:18:24Z</dcterms:modified>
</cp:coreProperties>
</file>