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19446875" cy="30419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>
      <p:cViewPr varScale="1">
        <p:scale>
          <a:sx n="112" d="100"/>
          <a:sy n="112" d="100"/>
        </p:scale>
        <p:origin x="7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1C009-87A1-4680-8E98-2AD7BD66301D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C81C-C868-4CBA-A7F1-A69752980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8100" y="0"/>
            <a:ext cx="4479647" cy="692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9000"/>
              </a:lnSpc>
              <a:spcAft>
                <a:spcPts val="600"/>
              </a:spcAft>
            </a:pPr>
            <a:r>
              <a:rPr lang="en-US" sz="3000" b="1" kern="1400" dirty="0" smtClean="0">
                <a:solidFill>
                  <a:srgbClr val="00B050"/>
                </a:solidFill>
              </a:rPr>
              <a:t>R</a:t>
            </a:r>
            <a:r>
              <a:rPr lang="en-US" sz="3000" b="1" kern="1400" dirty="0" smtClean="0">
                <a:solidFill>
                  <a:srgbClr val="7030A0"/>
                </a:solidFill>
              </a:rPr>
              <a:t>A</a:t>
            </a:r>
            <a:r>
              <a:rPr lang="en-US" sz="3000" b="1" kern="1400" dirty="0" smtClean="0">
                <a:solidFill>
                  <a:srgbClr val="FF0000"/>
                </a:solidFill>
              </a:rPr>
              <a:t>C</a:t>
            </a:r>
            <a:r>
              <a:rPr lang="en-US" sz="3000" b="1" kern="1400" dirty="0" smtClean="0">
                <a:solidFill>
                  <a:srgbClr val="00B0F0"/>
                </a:solidFill>
              </a:rPr>
              <a:t>E</a:t>
            </a:r>
            <a:r>
              <a:rPr lang="en-US" sz="3000" b="1" kern="1400" dirty="0" smtClean="0">
                <a:solidFill>
                  <a:srgbClr val="FF6600"/>
                </a:solidFill>
              </a:rPr>
              <a:t>S </a:t>
            </a:r>
            <a:r>
              <a:rPr lang="en-US" sz="3000" b="1" kern="1400" dirty="0" smtClean="0">
                <a:solidFill>
                  <a:schemeClr val="tx2"/>
                </a:solidFill>
              </a:rPr>
              <a:t>for Writing Success</a:t>
            </a:r>
            <a:endParaRPr lang="en-US" sz="3000" kern="1400" dirty="0">
              <a:solidFill>
                <a:schemeClr val="tx2"/>
              </a:solidFill>
            </a:endParaRPr>
          </a:p>
          <a:p>
            <a:pPr lvl="0">
              <a:lnSpc>
                <a:spcPct val="119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en-US" sz="800" kern="1400" dirty="0" smtClean="0">
              <a:solidFill>
                <a:srgbClr val="000000"/>
              </a:solidFill>
            </a:endParaRPr>
          </a:p>
          <a:p>
            <a:pPr lvl="0">
              <a:lnSpc>
                <a:spcPct val="119000"/>
              </a:lnSpc>
              <a:spcAft>
                <a:spcPts val="600"/>
              </a:spcAft>
            </a:pPr>
            <a:endParaRPr lang="en-US" sz="800" kern="1400" dirty="0">
              <a:solidFill>
                <a:srgbClr val="000000"/>
              </a:solidFill>
            </a:endParaRPr>
          </a:p>
          <a:p>
            <a:r>
              <a:rPr lang="en-US" sz="2200" b="1" u="sng" dirty="0">
                <a:solidFill>
                  <a:srgbClr val="00B050"/>
                </a:solidFill>
              </a:rPr>
              <a:t>R</a:t>
            </a:r>
            <a:r>
              <a:rPr lang="en-US" sz="2200" dirty="0">
                <a:solidFill>
                  <a:srgbClr val="00B050"/>
                </a:solidFill>
              </a:rPr>
              <a:t>estate </a:t>
            </a:r>
            <a:r>
              <a:rPr lang="en-US" sz="2200" dirty="0" smtClean="0">
                <a:solidFill>
                  <a:srgbClr val="00B050"/>
                </a:solidFill>
              </a:rPr>
              <a:t>the question- </a:t>
            </a:r>
            <a:r>
              <a:rPr lang="en-US" sz="2000" dirty="0" smtClean="0">
                <a:solidFill>
                  <a:srgbClr val="00B050"/>
                </a:solidFill>
              </a:rPr>
              <a:t>Use the question to form a focused topic sentence.</a:t>
            </a:r>
            <a:endParaRPr lang="en-US" sz="2000" dirty="0">
              <a:solidFill>
                <a:srgbClr val="00B050"/>
              </a:solidFill>
            </a:endParaRPr>
          </a:p>
          <a:p>
            <a:endParaRPr lang="en-US" sz="2000" b="1" u="sng" dirty="0" smtClean="0">
              <a:solidFill>
                <a:srgbClr val="7030A0"/>
              </a:solidFill>
            </a:endParaRPr>
          </a:p>
          <a:p>
            <a:r>
              <a:rPr lang="en-US" sz="2200" b="1" u="sng" dirty="0" smtClean="0">
                <a:solidFill>
                  <a:srgbClr val="7030A0"/>
                </a:solidFill>
              </a:rPr>
              <a:t>A</a:t>
            </a:r>
            <a:r>
              <a:rPr lang="en-US" sz="2200" dirty="0" smtClean="0">
                <a:solidFill>
                  <a:srgbClr val="7030A0"/>
                </a:solidFill>
              </a:rPr>
              <a:t>nswer all parts of the question- </a:t>
            </a:r>
            <a:r>
              <a:rPr lang="en-US" sz="2000" dirty="0" smtClean="0">
                <a:solidFill>
                  <a:srgbClr val="7030A0"/>
                </a:solidFill>
              </a:rPr>
              <a:t>Underline key words/phrases in the question. Give a concise, logical answer.</a:t>
            </a:r>
            <a:endParaRPr lang="en-US" sz="2000" dirty="0">
              <a:solidFill>
                <a:srgbClr val="7030A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r>
              <a:rPr lang="en-US" sz="2200" b="1" u="sng" dirty="0" smtClean="0">
                <a:solidFill>
                  <a:srgbClr val="FF0000"/>
                </a:solidFill>
              </a:rPr>
              <a:t>C</a:t>
            </a:r>
            <a:r>
              <a:rPr lang="en-US" sz="2200" dirty="0" smtClean="0">
                <a:solidFill>
                  <a:srgbClr val="FF0000"/>
                </a:solidFill>
              </a:rPr>
              <a:t>ite </a:t>
            </a:r>
            <a:r>
              <a:rPr lang="en-US" sz="2200" dirty="0">
                <a:solidFill>
                  <a:srgbClr val="FF0000"/>
                </a:solidFill>
              </a:rPr>
              <a:t>evidence from the </a:t>
            </a:r>
            <a:r>
              <a:rPr lang="en-US" sz="2200" dirty="0" smtClean="0">
                <a:solidFill>
                  <a:srgbClr val="FF0000"/>
                </a:solidFill>
              </a:rPr>
              <a:t>text- </a:t>
            </a:r>
            <a:r>
              <a:rPr lang="en-US" sz="2000" dirty="0" smtClean="0">
                <a:solidFill>
                  <a:srgbClr val="FF0000"/>
                </a:solidFill>
              </a:rPr>
              <a:t>Use specific examples rom the text to support your answer.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0070C0"/>
              </a:solidFill>
            </a:endParaRPr>
          </a:p>
          <a:p>
            <a:r>
              <a:rPr lang="en-US" sz="2200" b="1" u="sng" dirty="0" smtClean="0">
                <a:solidFill>
                  <a:srgbClr val="0070C0"/>
                </a:solidFill>
              </a:rPr>
              <a:t>E</a:t>
            </a:r>
            <a:r>
              <a:rPr lang="en-US" sz="2200" dirty="0" smtClean="0">
                <a:solidFill>
                  <a:srgbClr val="0070C0"/>
                </a:solidFill>
              </a:rPr>
              <a:t>xtend/</a:t>
            </a:r>
            <a:r>
              <a:rPr lang="en-US" sz="2200" b="1" u="sng" dirty="0" smtClean="0">
                <a:solidFill>
                  <a:srgbClr val="0070C0"/>
                </a:solidFill>
              </a:rPr>
              <a:t>E</a:t>
            </a:r>
            <a:r>
              <a:rPr lang="en-US" sz="2200" dirty="0" smtClean="0">
                <a:solidFill>
                  <a:srgbClr val="0070C0"/>
                </a:solidFill>
              </a:rPr>
              <a:t>laborate/</a:t>
            </a:r>
            <a:r>
              <a:rPr lang="en-US" sz="2200" b="1" u="sng" dirty="0" smtClean="0">
                <a:solidFill>
                  <a:srgbClr val="0070C0"/>
                </a:solidFill>
              </a:rPr>
              <a:t>E</a:t>
            </a:r>
            <a:r>
              <a:rPr lang="en-US" sz="2200" dirty="0" smtClean="0">
                <a:solidFill>
                  <a:srgbClr val="0070C0"/>
                </a:solidFill>
              </a:rPr>
              <a:t>xplain your evidence- </a:t>
            </a:r>
            <a:r>
              <a:rPr lang="en-US" sz="2000" dirty="0" smtClean="0">
                <a:solidFill>
                  <a:srgbClr val="0070C0"/>
                </a:solidFill>
              </a:rPr>
              <a:t>Explain how the evidence you give makes your point.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sz="2000" b="1" u="sng" dirty="0" smtClean="0">
              <a:solidFill>
                <a:srgbClr val="FF6600"/>
              </a:solidFill>
            </a:endParaRPr>
          </a:p>
          <a:p>
            <a:r>
              <a:rPr lang="en-US" sz="2200" b="1" u="sng" dirty="0" smtClean="0">
                <a:solidFill>
                  <a:srgbClr val="FF6600"/>
                </a:solidFill>
              </a:rPr>
              <a:t>S</a:t>
            </a:r>
            <a:r>
              <a:rPr lang="en-US" sz="2200" dirty="0" smtClean="0">
                <a:solidFill>
                  <a:srgbClr val="FF6600"/>
                </a:solidFill>
              </a:rPr>
              <a:t>ummarize-</a:t>
            </a:r>
            <a:r>
              <a:rPr lang="en-US" sz="2000" dirty="0" smtClean="0">
                <a:solidFill>
                  <a:srgbClr val="FF6600"/>
                </a:solidFill>
              </a:rPr>
              <a:t> Restate your topic sentence in a different way.</a:t>
            </a:r>
            <a:endParaRPr lang="en-US" sz="2000" dirty="0">
              <a:solidFill>
                <a:srgbClr val="FF6600"/>
              </a:solidFill>
            </a:endParaRPr>
          </a:p>
          <a:p>
            <a:pPr lvl="0"/>
            <a:r>
              <a:rPr lang="en-US" sz="2200" kern="1400" dirty="0" smtClean="0">
                <a:solidFill>
                  <a:srgbClr val="0000FF"/>
                </a:solidFill>
              </a:rPr>
              <a:t> </a:t>
            </a:r>
            <a:endParaRPr lang="en-US" sz="2200" kern="1400" dirty="0">
              <a:solidFill>
                <a:srgbClr val="0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648199" y="66704"/>
            <a:ext cx="4495801" cy="6688223"/>
            <a:chOff x="-2" y="66704"/>
            <a:chExt cx="4661775" cy="6688223"/>
          </a:xfrm>
        </p:grpSpPr>
        <p:sp>
          <p:nvSpPr>
            <p:cNvPr id="19" name="Text Placeholder 4"/>
            <p:cNvSpPr txBox="1">
              <a:spLocks/>
            </p:cNvSpPr>
            <p:nvPr/>
          </p:nvSpPr>
          <p:spPr>
            <a:xfrm>
              <a:off x="-2" y="66704"/>
              <a:ext cx="4645152" cy="6858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8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5300" dirty="0" smtClean="0"/>
            </a:p>
            <a:p>
              <a:pPr algn="ctr"/>
              <a:r>
                <a:rPr lang="en-US" sz="11200" dirty="0" smtClean="0"/>
                <a:t>Writing Process: Strategy</a:t>
              </a:r>
            </a:p>
            <a:p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6748" y="1117037"/>
              <a:ext cx="4645025" cy="56378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19000"/>
                </a:lnSpc>
                <a:spcAft>
                  <a:spcPts val="600"/>
                </a:spcAft>
              </a:pPr>
              <a:r>
                <a:rPr lang="en-US" sz="2800" kern="1400" dirty="0" smtClean="0">
                  <a:solidFill>
                    <a:srgbClr val="000000"/>
                  </a:solidFill>
                </a:rPr>
                <a:t>                 Think </a:t>
              </a:r>
              <a:r>
                <a:rPr lang="en-US" sz="3600" b="1" kern="1400" dirty="0" smtClean="0">
                  <a:solidFill>
                    <a:srgbClr val="00B050"/>
                  </a:solidFill>
                </a:rPr>
                <a:t>R</a:t>
              </a:r>
              <a:r>
                <a:rPr lang="en-US" sz="3600" b="1" kern="1400" dirty="0" smtClean="0">
                  <a:solidFill>
                    <a:srgbClr val="7030A0"/>
                  </a:solidFill>
                </a:rPr>
                <a:t>A</a:t>
              </a:r>
              <a:r>
                <a:rPr lang="en-US" sz="3600" b="1" kern="1400" dirty="0" smtClean="0">
                  <a:solidFill>
                    <a:srgbClr val="FF0000"/>
                  </a:solidFill>
                </a:rPr>
                <a:t>C</a:t>
              </a:r>
              <a:r>
                <a:rPr lang="en-US" sz="3600" b="1" kern="1400" dirty="0" smtClean="0">
                  <a:solidFill>
                    <a:srgbClr val="00B0F0"/>
                  </a:solidFill>
                </a:rPr>
                <a:t>E</a:t>
              </a:r>
              <a:r>
                <a:rPr lang="en-US" sz="3600" b="1" kern="1400" dirty="0" smtClean="0">
                  <a:solidFill>
                    <a:srgbClr val="FF6600"/>
                  </a:solidFill>
                </a:rPr>
                <a:t>S</a:t>
              </a:r>
              <a:endParaRPr lang="en-US" sz="3600" kern="1400" dirty="0">
                <a:solidFill>
                  <a:srgbClr val="FF6600"/>
                </a:solidFill>
              </a:endParaRPr>
            </a:p>
            <a:p>
              <a:pPr lvl="0">
                <a:lnSpc>
                  <a:spcPct val="119000"/>
                </a:lnSpc>
                <a:spcAft>
                  <a:spcPts val="600"/>
                </a:spcAft>
                <a:buFont typeface="Arial" pitchFamily="34" charset="0"/>
                <a:buChar char="•"/>
              </a:pPr>
              <a:endParaRPr lang="en-US" sz="800" kern="1400" dirty="0">
                <a:solidFill>
                  <a:srgbClr val="000000"/>
                </a:solidFill>
              </a:endParaRPr>
            </a:p>
            <a:p>
              <a:r>
                <a:rPr lang="en-US" sz="2800" b="1" u="sng" dirty="0">
                  <a:solidFill>
                    <a:srgbClr val="00B050"/>
                  </a:solidFill>
                </a:rPr>
                <a:t>R</a:t>
              </a:r>
              <a:r>
                <a:rPr lang="en-US" sz="2800" dirty="0">
                  <a:solidFill>
                    <a:srgbClr val="00B050"/>
                  </a:solidFill>
                </a:rPr>
                <a:t>estate part of </a:t>
              </a:r>
              <a:r>
                <a:rPr lang="en-US" sz="2800" dirty="0" smtClean="0">
                  <a:solidFill>
                    <a:srgbClr val="00B050"/>
                  </a:solidFill>
                </a:rPr>
                <a:t>the question</a:t>
              </a:r>
              <a:endParaRPr lang="en-US" sz="2800" dirty="0">
                <a:solidFill>
                  <a:srgbClr val="00B050"/>
                </a:solidFill>
              </a:endParaRPr>
            </a:p>
            <a:p>
              <a:endParaRPr lang="en-US" sz="2000" b="1" u="sng" dirty="0" smtClean="0">
                <a:solidFill>
                  <a:srgbClr val="7030A0"/>
                </a:solidFill>
              </a:endParaRPr>
            </a:p>
            <a:p>
              <a:r>
                <a:rPr lang="en-US" sz="2800" b="1" u="sng" dirty="0" smtClean="0">
                  <a:solidFill>
                    <a:srgbClr val="7030A0"/>
                  </a:solidFill>
                </a:rPr>
                <a:t>A</a:t>
              </a:r>
              <a:r>
                <a:rPr lang="en-US" sz="2800" dirty="0" smtClean="0">
                  <a:solidFill>
                    <a:srgbClr val="7030A0"/>
                  </a:solidFill>
                </a:rPr>
                <a:t>nswer </a:t>
              </a:r>
              <a:r>
                <a:rPr lang="en-US" sz="2800" dirty="0">
                  <a:solidFill>
                    <a:srgbClr val="7030A0"/>
                  </a:solidFill>
                </a:rPr>
                <a:t>the </a:t>
              </a:r>
              <a:r>
                <a:rPr lang="en-US" sz="2800" dirty="0" smtClean="0">
                  <a:solidFill>
                    <a:srgbClr val="7030A0"/>
                  </a:solidFill>
                </a:rPr>
                <a:t>question</a:t>
              </a:r>
            </a:p>
            <a:p>
              <a:r>
                <a:rPr lang="en-US" sz="2800" dirty="0" smtClean="0">
                  <a:solidFill>
                    <a:srgbClr val="7030A0"/>
                  </a:solidFill>
                </a:rPr>
                <a:t>(all </a:t>
              </a:r>
              <a:r>
                <a:rPr lang="en-US" sz="2800" dirty="0">
                  <a:solidFill>
                    <a:srgbClr val="7030A0"/>
                  </a:solidFill>
                </a:rPr>
                <a:t>parts)</a:t>
              </a:r>
            </a:p>
            <a:p>
              <a:endParaRPr lang="en-US" sz="2000" b="1" u="sng" dirty="0" smtClean="0">
                <a:solidFill>
                  <a:srgbClr val="FF0000"/>
                </a:solidFill>
              </a:endParaRPr>
            </a:p>
            <a:p>
              <a:r>
                <a:rPr lang="en-US" sz="2800" b="1" u="sng" dirty="0" smtClean="0">
                  <a:solidFill>
                    <a:srgbClr val="FF0000"/>
                  </a:solidFill>
                </a:rPr>
                <a:t>C</a:t>
              </a:r>
              <a:r>
                <a:rPr lang="en-US" sz="2800" dirty="0" smtClean="0">
                  <a:solidFill>
                    <a:srgbClr val="FF0000"/>
                  </a:solidFill>
                </a:rPr>
                <a:t>ite </a:t>
              </a:r>
              <a:r>
                <a:rPr lang="en-US" sz="2800" dirty="0">
                  <a:solidFill>
                    <a:srgbClr val="FF0000"/>
                  </a:solidFill>
                </a:rPr>
                <a:t>evidence from the text</a:t>
              </a:r>
            </a:p>
            <a:p>
              <a:endParaRPr lang="en-US" sz="2000" b="1" u="sng" dirty="0" smtClean="0">
                <a:solidFill>
                  <a:srgbClr val="0070C0"/>
                </a:solidFill>
              </a:endParaRPr>
            </a:p>
            <a:p>
              <a:r>
                <a:rPr lang="en-US" sz="2800" b="1" u="sng" dirty="0" smtClean="0">
                  <a:solidFill>
                    <a:srgbClr val="0070C0"/>
                  </a:solidFill>
                </a:rPr>
                <a:t>E</a:t>
              </a:r>
              <a:r>
                <a:rPr lang="en-US" sz="2800" dirty="0" smtClean="0">
                  <a:solidFill>
                    <a:srgbClr val="0070C0"/>
                  </a:solidFill>
                </a:rPr>
                <a:t>xtend/Elaborate/Explain</a:t>
              </a:r>
              <a:endParaRPr lang="en-US" sz="2800" dirty="0">
                <a:solidFill>
                  <a:srgbClr val="0070C0"/>
                </a:solidFill>
              </a:endParaRPr>
            </a:p>
            <a:p>
              <a:r>
                <a:rPr lang="en-US" sz="2800" dirty="0" smtClean="0">
                  <a:solidFill>
                    <a:srgbClr val="0070C0"/>
                  </a:solidFill>
                </a:rPr>
                <a:t>your </a:t>
              </a:r>
              <a:r>
                <a:rPr lang="en-US" sz="2800" dirty="0">
                  <a:solidFill>
                    <a:srgbClr val="0070C0"/>
                  </a:solidFill>
                </a:rPr>
                <a:t>evidence</a:t>
              </a:r>
            </a:p>
            <a:p>
              <a:endParaRPr lang="en-US" sz="2000" b="1" u="sng" dirty="0" smtClean="0">
                <a:solidFill>
                  <a:srgbClr val="FF6600"/>
                </a:solidFill>
              </a:endParaRPr>
            </a:p>
            <a:p>
              <a:r>
                <a:rPr lang="en-US" sz="2800" b="1" u="sng" dirty="0" smtClean="0">
                  <a:solidFill>
                    <a:srgbClr val="FF6600"/>
                  </a:solidFill>
                </a:rPr>
                <a:t>S</a:t>
              </a:r>
              <a:r>
                <a:rPr lang="en-US" sz="2800" dirty="0" smtClean="0">
                  <a:solidFill>
                    <a:srgbClr val="FF6600"/>
                  </a:solidFill>
                </a:rPr>
                <a:t>ummarize</a:t>
              </a:r>
              <a:endParaRPr lang="en-US" sz="2800" dirty="0">
                <a:solidFill>
                  <a:srgbClr val="FF6600"/>
                </a:solidFill>
              </a:endParaRPr>
            </a:p>
            <a:p>
              <a:pPr lvl="0"/>
              <a:r>
                <a:rPr lang="en-US" sz="2200" kern="1400" dirty="0" smtClean="0">
                  <a:solidFill>
                    <a:srgbClr val="0000FF"/>
                  </a:solidFill>
                </a:rPr>
                <a:t> </a:t>
              </a:r>
              <a:endParaRPr lang="en-US" sz="2200" kern="1400" dirty="0">
                <a:solidFill>
                  <a:srgbClr val="000000"/>
                </a:solidFill>
              </a:endParaRPr>
            </a:p>
          </p:txBody>
        </p:sp>
        <p:pic>
          <p:nvPicPr>
            <p:cNvPr id="21" name="Picture 20" descr="smail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200" y="962041"/>
              <a:ext cx="1143000" cy="86247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4414</TotalTime>
  <Words>106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Paulding Co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tblackstock</dc:creator>
  <cp:lastModifiedBy>Christina Thomas</cp:lastModifiedBy>
  <cp:revision>417</cp:revision>
  <dcterms:created xsi:type="dcterms:W3CDTF">2014-08-01T14:20:58Z</dcterms:created>
  <dcterms:modified xsi:type="dcterms:W3CDTF">2015-09-02T20:00:15Z</dcterms:modified>
</cp:coreProperties>
</file>